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6" r:id="rId4"/>
    <p:sldId id="261" r:id="rId5"/>
    <p:sldId id="262" r:id="rId6"/>
    <p:sldId id="260" r:id="rId7"/>
    <p:sldId id="263" r:id="rId8"/>
    <p:sldId id="264" r:id="rId9"/>
    <p:sldId id="259" r:id="rId10"/>
    <p:sldId id="265" r:id="rId11"/>
    <p:sldId id="266" r:id="rId12"/>
    <p:sldId id="267" r:id="rId13"/>
    <p:sldId id="274" r:id="rId14"/>
    <p:sldId id="268" r:id="rId15"/>
    <p:sldId id="269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448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5DC9E-55E0-8D4A-BDC9-AD8B0818C363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16FB7-3BD9-0145-8F07-74C2F392E52D}">
      <dgm:prSet phldrT="[Текст]"/>
      <dgm:spPr/>
      <dgm:t>
        <a:bodyPr/>
        <a:lstStyle/>
        <a:p>
          <a:r>
            <a:rPr lang="ru-RU" dirty="0" smtClean="0"/>
            <a:t>ФУНКЦИИ</a:t>
          </a:r>
          <a:endParaRPr lang="ru-RU" dirty="0"/>
        </a:p>
      </dgm:t>
    </dgm:pt>
    <dgm:pt modelId="{D44A8C92-AEA4-3449-8715-DC9F78A498CB}" type="parTrans" cxnId="{2F373752-305F-8C49-A5E2-E34059778B8C}">
      <dgm:prSet/>
      <dgm:spPr/>
      <dgm:t>
        <a:bodyPr/>
        <a:lstStyle/>
        <a:p>
          <a:endParaRPr lang="ru-RU"/>
        </a:p>
      </dgm:t>
    </dgm:pt>
    <dgm:pt modelId="{C4873C26-0BDB-E14F-9A79-2BA23D2F2873}" type="sibTrans" cxnId="{2F373752-305F-8C49-A5E2-E34059778B8C}">
      <dgm:prSet/>
      <dgm:spPr/>
      <dgm:t>
        <a:bodyPr/>
        <a:lstStyle/>
        <a:p>
          <a:endParaRPr lang="ru-RU"/>
        </a:p>
      </dgm:t>
    </dgm:pt>
    <dgm:pt modelId="{C3664C28-46C1-2746-AE8A-6F2C7D6A3E1E}">
      <dgm:prSet phldrT="[Текст]" custT="1"/>
      <dgm:spPr/>
      <dgm:t>
        <a:bodyPr/>
        <a:lstStyle/>
        <a:p>
          <a:r>
            <a:rPr lang="en-US" sz="1400" b="1" dirty="0" smtClean="0">
              <a:solidFill>
                <a:srgbClr val="008000"/>
              </a:solidFill>
            </a:rPr>
            <a:t>разработка и реализация программ учебных дисциплин в рамках основной общеобразовательной программы</a:t>
          </a:r>
          <a:endParaRPr lang="ru-RU" sz="1400" b="1" dirty="0">
            <a:solidFill>
              <a:srgbClr val="008000"/>
            </a:solidFill>
          </a:endParaRPr>
        </a:p>
      </dgm:t>
    </dgm:pt>
    <dgm:pt modelId="{B6510301-26E2-DD49-A9BE-093B3D498314}" type="parTrans" cxnId="{56479F4F-14B1-B546-8B68-512DEB3645A7}">
      <dgm:prSet/>
      <dgm:spPr/>
      <dgm:t>
        <a:bodyPr/>
        <a:lstStyle/>
        <a:p>
          <a:endParaRPr lang="ru-RU"/>
        </a:p>
      </dgm:t>
    </dgm:pt>
    <dgm:pt modelId="{2DBBEAD0-9B1E-244F-89E7-257C53B67BD4}" type="sibTrans" cxnId="{56479F4F-14B1-B546-8B68-512DEB3645A7}">
      <dgm:prSet/>
      <dgm:spPr/>
      <dgm:t>
        <a:bodyPr/>
        <a:lstStyle/>
        <a:p>
          <a:endParaRPr lang="ru-RU"/>
        </a:p>
      </dgm:t>
    </dgm:pt>
    <dgm:pt modelId="{88723F9E-BD36-9149-A75E-00E3FF4B3599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rgbClr val="008000"/>
              </a:solidFill>
            </a:rPr>
            <a:t>осуществление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профессиональной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деятельности</a:t>
          </a:r>
          <a:r>
            <a:rPr lang="en-US" sz="1400" b="1" dirty="0" smtClean="0">
              <a:solidFill>
                <a:srgbClr val="008000"/>
              </a:solidFill>
            </a:rPr>
            <a:t> в </a:t>
          </a:r>
          <a:r>
            <a:rPr lang="en-US" sz="1400" b="1" dirty="0" err="1" smtClean="0">
              <a:solidFill>
                <a:srgbClr val="008000"/>
              </a:solidFill>
            </a:rPr>
            <a:t>соответствии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с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требованиями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ru-RU" sz="1400" b="1" dirty="0" smtClean="0">
              <a:solidFill>
                <a:srgbClr val="008000"/>
              </a:solidFill>
            </a:rPr>
            <a:t> ФГОС ДО</a:t>
          </a:r>
          <a:endParaRPr lang="ru-RU" sz="1400" b="1" dirty="0">
            <a:solidFill>
              <a:srgbClr val="008000"/>
            </a:solidFill>
          </a:endParaRPr>
        </a:p>
      </dgm:t>
    </dgm:pt>
    <dgm:pt modelId="{9DEFB32C-4FA9-2D4E-9E05-98DAD89E2034}" type="parTrans" cxnId="{A43EE935-D948-A443-AC14-860F6A02CBB4}">
      <dgm:prSet/>
      <dgm:spPr/>
      <dgm:t>
        <a:bodyPr/>
        <a:lstStyle/>
        <a:p>
          <a:endParaRPr lang="ru-RU"/>
        </a:p>
      </dgm:t>
    </dgm:pt>
    <dgm:pt modelId="{DB394A48-0A96-3847-A169-0D3C8F950B3E}" type="sibTrans" cxnId="{A43EE935-D948-A443-AC14-860F6A02CBB4}">
      <dgm:prSet/>
      <dgm:spPr/>
      <dgm:t>
        <a:bodyPr/>
        <a:lstStyle/>
        <a:p>
          <a:endParaRPr lang="ru-RU"/>
        </a:p>
      </dgm:t>
    </dgm:pt>
    <dgm:pt modelId="{BC2E4503-739A-6247-8A4E-8C82FEDE8908}">
      <dgm:prSet phldrT="[Текст]" custT="1"/>
      <dgm:spPr/>
      <dgm:t>
        <a:bodyPr/>
        <a:lstStyle/>
        <a:p>
          <a:r>
            <a:rPr lang="en-US" sz="1200" b="1" dirty="0" err="1" smtClean="0">
              <a:solidFill>
                <a:srgbClr val="008000"/>
              </a:solidFill>
            </a:rPr>
            <a:t>участие</a:t>
          </a:r>
          <a:r>
            <a:rPr lang="en-US" sz="1200" b="1" dirty="0" smtClean="0">
              <a:solidFill>
                <a:srgbClr val="008000"/>
              </a:solidFill>
            </a:rPr>
            <a:t> в </a:t>
          </a:r>
          <a:r>
            <a:rPr lang="en-US" sz="1200" b="1" dirty="0" err="1" smtClean="0">
              <a:solidFill>
                <a:srgbClr val="008000"/>
              </a:solidFill>
            </a:rPr>
            <a:t>разработке</a:t>
          </a:r>
          <a:r>
            <a:rPr lang="en-US" sz="1200" b="1" dirty="0" smtClean="0">
              <a:solidFill>
                <a:srgbClr val="008000"/>
              </a:solidFill>
            </a:rPr>
            <a:t> и </a:t>
          </a:r>
          <a:r>
            <a:rPr lang="en-US" sz="1200" b="1" dirty="0" err="1" smtClean="0">
              <a:solidFill>
                <a:srgbClr val="008000"/>
              </a:solidFill>
            </a:rPr>
            <a:t>реализации</a:t>
          </a:r>
          <a:r>
            <a:rPr lang="en-US" sz="1200" b="1" dirty="0" smtClean="0">
              <a:solidFill>
                <a:srgbClr val="008000"/>
              </a:solidFill>
            </a:rPr>
            <a:t> программы </a:t>
          </a:r>
          <a:r>
            <a:rPr lang="en-US" sz="1200" b="1" dirty="0" err="1" smtClean="0">
              <a:solidFill>
                <a:srgbClr val="008000"/>
              </a:solidFill>
            </a:rPr>
            <a:t>развития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образовательной</a:t>
          </a:r>
          <a:r>
            <a:rPr lang="en-US" sz="1200" b="1" dirty="0" smtClean="0">
              <a:solidFill>
                <a:srgbClr val="008000"/>
              </a:solidFill>
            </a:rPr>
            <a:t> организации в </a:t>
          </a:r>
          <a:r>
            <a:rPr lang="en-US" sz="1200" b="1" dirty="0" err="1" smtClean="0">
              <a:solidFill>
                <a:srgbClr val="008000"/>
              </a:solidFill>
            </a:rPr>
            <a:t>целях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создания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безопасной</a:t>
          </a:r>
          <a:r>
            <a:rPr lang="en-US" sz="1200" b="1" dirty="0" smtClean="0">
              <a:solidFill>
                <a:srgbClr val="008000"/>
              </a:solidFill>
            </a:rPr>
            <a:t> и </a:t>
          </a:r>
          <a:r>
            <a:rPr lang="en-US" sz="1200" b="1" dirty="0" err="1" smtClean="0">
              <a:solidFill>
                <a:srgbClr val="008000"/>
              </a:solidFill>
            </a:rPr>
            <a:t>комфортной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образовательной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среды</a:t>
          </a:r>
          <a:endParaRPr lang="ru-RU" sz="1200" b="1" dirty="0">
            <a:solidFill>
              <a:srgbClr val="008000"/>
            </a:solidFill>
          </a:endParaRPr>
        </a:p>
      </dgm:t>
    </dgm:pt>
    <dgm:pt modelId="{CE1524EB-6C9B-4641-8E85-9A33774A295A}" type="parTrans" cxnId="{AAF67270-6DE0-BB4A-BFF8-2350870634FE}">
      <dgm:prSet/>
      <dgm:spPr/>
      <dgm:t>
        <a:bodyPr/>
        <a:lstStyle/>
        <a:p>
          <a:endParaRPr lang="ru-RU"/>
        </a:p>
      </dgm:t>
    </dgm:pt>
    <dgm:pt modelId="{5FEF3DC9-951F-3B4B-85FD-6A3352B45828}" type="sibTrans" cxnId="{AAF67270-6DE0-BB4A-BFF8-2350870634FE}">
      <dgm:prSet/>
      <dgm:spPr/>
      <dgm:t>
        <a:bodyPr/>
        <a:lstStyle/>
        <a:p>
          <a:endParaRPr lang="ru-RU"/>
        </a:p>
      </dgm:t>
    </dgm:pt>
    <dgm:pt modelId="{A2D9BA05-1C55-D248-9CA0-3715F17B6F5E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rgbClr val="008000"/>
              </a:solidFill>
            </a:rPr>
            <a:t>планирование</a:t>
          </a:r>
          <a:r>
            <a:rPr lang="en-US" sz="1400" b="1" dirty="0" smtClean="0">
              <a:solidFill>
                <a:srgbClr val="008000"/>
              </a:solidFill>
            </a:rPr>
            <a:t> и </a:t>
          </a:r>
          <a:r>
            <a:rPr lang="en-US" sz="1400" b="1" dirty="0" err="1" smtClean="0">
              <a:solidFill>
                <a:srgbClr val="008000"/>
              </a:solidFill>
            </a:rPr>
            <a:t>проведение</a:t>
          </a:r>
          <a:r>
            <a:rPr lang="en-US" sz="1400" b="1" dirty="0" smtClean="0">
              <a:solidFill>
                <a:srgbClr val="008000"/>
              </a:solidFill>
            </a:rPr>
            <a:t> учебных </a:t>
          </a:r>
          <a:r>
            <a:rPr lang="en-US" sz="1400" b="1" dirty="0" err="1" smtClean="0">
              <a:solidFill>
                <a:srgbClr val="008000"/>
              </a:solidFill>
            </a:rPr>
            <a:t>занятий</a:t>
          </a:r>
          <a:endParaRPr lang="ru-RU" sz="1400" b="1" dirty="0">
            <a:solidFill>
              <a:srgbClr val="008000"/>
            </a:solidFill>
          </a:endParaRPr>
        </a:p>
      </dgm:t>
    </dgm:pt>
    <dgm:pt modelId="{517E73DE-A2DC-EB4B-8754-F688997CDE7B}" type="parTrans" cxnId="{818A25C7-7D60-E24C-BDA5-39A181041467}">
      <dgm:prSet/>
      <dgm:spPr/>
      <dgm:t>
        <a:bodyPr/>
        <a:lstStyle/>
        <a:p>
          <a:endParaRPr lang="ru-RU"/>
        </a:p>
      </dgm:t>
    </dgm:pt>
    <dgm:pt modelId="{205107B7-EBDD-E249-A3F8-7AB55C22A3A5}" type="sibTrans" cxnId="{818A25C7-7D60-E24C-BDA5-39A181041467}">
      <dgm:prSet/>
      <dgm:spPr/>
      <dgm:t>
        <a:bodyPr/>
        <a:lstStyle/>
        <a:p>
          <a:endParaRPr lang="ru-RU"/>
        </a:p>
      </dgm:t>
    </dgm:pt>
    <dgm:pt modelId="{96EB9644-F813-C14F-9CC8-9C76EA7F645F}">
      <dgm:prSet phldrT="[Текст]"/>
      <dgm:spPr/>
      <dgm:t>
        <a:bodyPr/>
        <a:lstStyle/>
        <a:p>
          <a:r>
            <a:rPr lang="ru-RU" dirty="0" smtClean="0"/>
            <a:t>ПЕДАГОГА</a:t>
          </a:r>
          <a:endParaRPr lang="ru-RU" dirty="0"/>
        </a:p>
      </dgm:t>
    </dgm:pt>
    <dgm:pt modelId="{7CC8C84C-97AB-6F4D-8E48-3A726241C0F4}" type="sibTrans" cxnId="{CA9C80A6-4E75-2947-9442-814DB78A3881}">
      <dgm:prSet/>
      <dgm:spPr/>
      <dgm:t>
        <a:bodyPr/>
        <a:lstStyle/>
        <a:p>
          <a:endParaRPr lang="ru-RU"/>
        </a:p>
      </dgm:t>
    </dgm:pt>
    <dgm:pt modelId="{908D8861-6D48-994F-9FA6-FB7D178ECC2B}" type="parTrans" cxnId="{CA9C80A6-4E75-2947-9442-814DB78A3881}">
      <dgm:prSet/>
      <dgm:spPr/>
      <dgm:t>
        <a:bodyPr/>
        <a:lstStyle/>
        <a:p>
          <a:endParaRPr lang="ru-RU"/>
        </a:p>
      </dgm:t>
    </dgm:pt>
    <dgm:pt modelId="{3D9B4CE6-194A-3C44-B23B-754F234B03E4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rgbClr val="008000"/>
              </a:solidFill>
            </a:rPr>
            <a:t>систематический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анализ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эффективности</a:t>
          </a:r>
          <a:r>
            <a:rPr lang="en-US" sz="1400" b="1" dirty="0" smtClean="0">
              <a:solidFill>
                <a:srgbClr val="008000"/>
              </a:solidFill>
            </a:rPr>
            <a:t> учебных </a:t>
          </a:r>
          <a:r>
            <a:rPr lang="en-US" sz="1400" b="1" dirty="0" err="1" smtClean="0">
              <a:solidFill>
                <a:srgbClr val="008000"/>
              </a:solidFill>
            </a:rPr>
            <a:t>занятий</a:t>
          </a:r>
          <a:r>
            <a:rPr lang="en-US" sz="1400" b="1" dirty="0" smtClean="0">
              <a:solidFill>
                <a:srgbClr val="008000"/>
              </a:solidFill>
            </a:rPr>
            <a:t> и </a:t>
          </a:r>
          <a:r>
            <a:rPr lang="en-US" sz="1400" b="1" dirty="0" err="1" smtClean="0">
              <a:solidFill>
                <a:srgbClr val="008000"/>
              </a:solidFill>
            </a:rPr>
            <a:t>подходов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к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обучению</a:t>
          </a:r>
          <a:endParaRPr lang="ru-RU" sz="1400" b="1" dirty="0">
            <a:solidFill>
              <a:srgbClr val="008000"/>
            </a:solidFill>
          </a:endParaRPr>
        </a:p>
      </dgm:t>
    </dgm:pt>
    <dgm:pt modelId="{9CC3943F-6202-8C4E-A9B0-09F93A1A16B8}" type="parTrans" cxnId="{95817A6A-A8A2-7341-9C59-24A9FB05EC70}">
      <dgm:prSet/>
      <dgm:spPr/>
      <dgm:t>
        <a:bodyPr/>
        <a:lstStyle/>
        <a:p>
          <a:endParaRPr lang="ru-RU"/>
        </a:p>
      </dgm:t>
    </dgm:pt>
    <dgm:pt modelId="{4A7F73B1-2EDE-9B4E-8BA8-E11EB0E9B49A}" type="sibTrans" cxnId="{95817A6A-A8A2-7341-9C59-24A9FB05EC70}">
      <dgm:prSet/>
      <dgm:spPr/>
      <dgm:t>
        <a:bodyPr/>
        <a:lstStyle/>
        <a:p>
          <a:endParaRPr lang="ru-RU"/>
        </a:p>
      </dgm:t>
    </dgm:pt>
    <dgm:pt modelId="{67A9F8C9-F72A-4C4D-B02C-F2255624B247}">
      <dgm:prSet phldrT="[Текст]" custT="1"/>
      <dgm:spPr/>
      <dgm:t>
        <a:bodyPr/>
        <a:lstStyle/>
        <a:p>
          <a:r>
            <a:rPr lang="en-US" sz="1200" b="1" dirty="0" err="1" smtClean="0">
              <a:solidFill>
                <a:srgbClr val="008000"/>
              </a:solidFill>
            </a:rPr>
            <a:t>организация</a:t>
          </a:r>
          <a:r>
            <a:rPr lang="en-US" sz="1200" b="1" dirty="0" smtClean="0">
              <a:solidFill>
                <a:srgbClr val="008000"/>
              </a:solidFill>
            </a:rPr>
            <a:t>, </a:t>
          </a:r>
          <a:r>
            <a:rPr lang="en-US" sz="1200" b="1" dirty="0" err="1" smtClean="0">
              <a:solidFill>
                <a:srgbClr val="008000"/>
              </a:solidFill>
            </a:rPr>
            <a:t>осуществление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контроля</a:t>
          </a:r>
          <a:r>
            <a:rPr lang="en-US" sz="1200" b="1" dirty="0" smtClean="0">
              <a:solidFill>
                <a:srgbClr val="008000"/>
              </a:solidFill>
            </a:rPr>
            <a:t> и оценки учебных </a:t>
          </a:r>
          <a:r>
            <a:rPr lang="en-US" sz="1200" b="1" dirty="0" err="1" smtClean="0">
              <a:solidFill>
                <a:srgbClr val="008000"/>
              </a:solidFill>
            </a:rPr>
            <a:t>достижений</a:t>
          </a:r>
          <a:r>
            <a:rPr lang="en-US" sz="1200" b="1" dirty="0" smtClean="0">
              <a:solidFill>
                <a:srgbClr val="008000"/>
              </a:solidFill>
            </a:rPr>
            <a:t>, </a:t>
          </a:r>
          <a:r>
            <a:rPr lang="en-US" sz="1200" b="1" dirty="0" err="1" smtClean="0">
              <a:solidFill>
                <a:srgbClr val="008000"/>
              </a:solidFill>
            </a:rPr>
            <a:t>текущих</a:t>
          </a:r>
          <a:r>
            <a:rPr lang="en-US" sz="1200" b="1" dirty="0" smtClean="0">
              <a:solidFill>
                <a:srgbClr val="008000"/>
              </a:solidFill>
            </a:rPr>
            <a:t> и </a:t>
          </a:r>
          <a:r>
            <a:rPr lang="en-US" sz="1200" b="1" dirty="0" err="1" smtClean="0">
              <a:solidFill>
                <a:srgbClr val="008000"/>
              </a:solidFill>
            </a:rPr>
            <a:t>итоговых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результатов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освоения</a:t>
          </a:r>
          <a:r>
            <a:rPr lang="en-US" sz="1200" b="1" dirty="0" smtClean="0">
              <a:solidFill>
                <a:srgbClr val="008000"/>
              </a:solidFill>
            </a:rPr>
            <a:t> основной </a:t>
          </a:r>
          <a:r>
            <a:rPr lang="en-US" sz="1200" b="1" dirty="0" err="1" smtClean="0">
              <a:solidFill>
                <a:srgbClr val="008000"/>
              </a:solidFill>
            </a:rPr>
            <a:t>образовательной</a:t>
          </a:r>
          <a:r>
            <a:rPr lang="en-US" sz="1200" b="1" dirty="0" smtClean="0">
              <a:solidFill>
                <a:srgbClr val="008000"/>
              </a:solidFill>
            </a:rPr>
            <a:t> программы </a:t>
          </a:r>
          <a:r>
            <a:rPr lang="en-US" sz="1200" b="1" dirty="0" err="1" smtClean="0">
              <a:solidFill>
                <a:srgbClr val="008000"/>
              </a:solidFill>
            </a:rPr>
            <a:t>обучающимися</a:t>
          </a:r>
          <a:endParaRPr lang="ru-RU" sz="900" b="1" dirty="0">
            <a:solidFill>
              <a:srgbClr val="008000"/>
            </a:solidFill>
          </a:endParaRPr>
        </a:p>
      </dgm:t>
    </dgm:pt>
    <dgm:pt modelId="{10EF7F6D-A3A6-6642-8F37-85C6659D03F1}" type="parTrans" cxnId="{5290F035-0B91-9242-A1A5-AD74642CBED7}">
      <dgm:prSet/>
      <dgm:spPr/>
      <dgm:t>
        <a:bodyPr/>
        <a:lstStyle/>
        <a:p>
          <a:endParaRPr lang="ru-RU"/>
        </a:p>
      </dgm:t>
    </dgm:pt>
    <dgm:pt modelId="{B31C63C9-B6E8-694A-8ECF-12308BBD778E}" type="sibTrans" cxnId="{5290F035-0B91-9242-A1A5-AD74642CBED7}">
      <dgm:prSet/>
      <dgm:spPr/>
      <dgm:t>
        <a:bodyPr/>
        <a:lstStyle/>
        <a:p>
          <a:endParaRPr lang="ru-RU"/>
        </a:p>
      </dgm:t>
    </dgm:pt>
    <dgm:pt modelId="{A8241F66-59B7-874C-9C2E-E290E3E7854A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rgbClr val="008000"/>
              </a:solidFill>
            </a:rPr>
            <a:t>формирование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универсальных</a:t>
          </a:r>
          <a:r>
            <a:rPr lang="en-US" sz="1400" b="1" dirty="0" smtClean="0">
              <a:solidFill>
                <a:srgbClr val="008000"/>
              </a:solidFill>
            </a:rPr>
            <a:t> учебных </a:t>
          </a:r>
          <a:r>
            <a:rPr lang="en-US" sz="1400" b="1" dirty="0" err="1" smtClean="0">
              <a:solidFill>
                <a:srgbClr val="008000"/>
              </a:solidFill>
            </a:rPr>
            <a:t>действий</a:t>
          </a:r>
          <a:endParaRPr lang="ru-RU" sz="1400" b="1" dirty="0">
            <a:solidFill>
              <a:srgbClr val="008000"/>
            </a:solidFill>
          </a:endParaRPr>
        </a:p>
      </dgm:t>
    </dgm:pt>
    <dgm:pt modelId="{AA8E20C6-0555-A74D-B022-012D3D37FFEA}" type="parTrans" cxnId="{846A85AE-4FFE-944C-98D9-DA53C18A7181}">
      <dgm:prSet/>
      <dgm:spPr/>
      <dgm:t>
        <a:bodyPr/>
        <a:lstStyle/>
        <a:p>
          <a:endParaRPr lang="ru-RU"/>
        </a:p>
      </dgm:t>
    </dgm:pt>
    <dgm:pt modelId="{0D8919FB-3769-A546-B036-27B1600CB74A}" type="sibTrans" cxnId="{846A85AE-4FFE-944C-98D9-DA53C18A7181}">
      <dgm:prSet/>
      <dgm:spPr/>
      <dgm:t>
        <a:bodyPr/>
        <a:lstStyle/>
        <a:p>
          <a:endParaRPr lang="ru-RU"/>
        </a:p>
      </dgm:t>
    </dgm:pt>
    <dgm:pt modelId="{EFDC88C9-7120-FF4B-9080-2990EA7513D4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rgbClr val="008000"/>
              </a:solidFill>
            </a:rPr>
            <a:t>формирование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навыков</a:t>
          </a:r>
          <a:r>
            <a:rPr lang="en-US" sz="1400" b="1" dirty="0" smtClean="0">
              <a:solidFill>
                <a:srgbClr val="008000"/>
              </a:solidFill>
            </a:rPr>
            <a:t>, </a:t>
          </a:r>
          <a:r>
            <a:rPr lang="en-US" sz="1400" b="1" dirty="0" err="1" smtClean="0">
              <a:solidFill>
                <a:srgbClr val="008000"/>
              </a:solidFill>
            </a:rPr>
            <a:t>связанных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с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информационно-коммуникационными</a:t>
          </a:r>
          <a:r>
            <a:rPr lang="en-US" sz="1400" b="1" dirty="0" smtClean="0">
              <a:solidFill>
                <a:srgbClr val="008000"/>
              </a:solidFill>
            </a:rPr>
            <a:t> </a:t>
          </a:r>
          <a:r>
            <a:rPr lang="en-US" sz="1400" b="1" dirty="0" err="1" smtClean="0">
              <a:solidFill>
                <a:srgbClr val="008000"/>
              </a:solidFill>
            </a:rPr>
            <a:t>технологиями</a:t>
          </a:r>
          <a:endParaRPr lang="ru-RU" sz="1400" b="1" dirty="0">
            <a:solidFill>
              <a:srgbClr val="008000"/>
            </a:solidFill>
          </a:endParaRPr>
        </a:p>
      </dgm:t>
    </dgm:pt>
    <dgm:pt modelId="{125F5904-AB31-E442-AF4A-2A20601E7A4D}" type="parTrans" cxnId="{14F8A97D-21F3-4B4C-B72D-4FF6C799678A}">
      <dgm:prSet/>
      <dgm:spPr/>
      <dgm:t>
        <a:bodyPr/>
        <a:lstStyle/>
        <a:p>
          <a:endParaRPr lang="ru-RU"/>
        </a:p>
      </dgm:t>
    </dgm:pt>
    <dgm:pt modelId="{0219910B-4268-E54E-B828-2375D874C6A6}" type="sibTrans" cxnId="{14F8A97D-21F3-4B4C-B72D-4FF6C799678A}">
      <dgm:prSet/>
      <dgm:spPr/>
      <dgm:t>
        <a:bodyPr/>
        <a:lstStyle/>
        <a:p>
          <a:endParaRPr lang="ru-RU"/>
        </a:p>
      </dgm:t>
    </dgm:pt>
    <dgm:pt modelId="{7084D253-DA4A-6145-A00B-652782CFFD7F}">
      <dgm:prSet phldrT="[Текст]" custT="1"/>
      <dgm:spPr/>
      <dgm:t>
        <a:bodyPr/>
        <a:lstStyle/>
        <a:p>
          <a:r>
            <a:rPr lang="en-US" sz="1100" dirty="0" smtClean="0"/>
            <a:t> </a:t>
          </a:r>
          <a:r>
            <a:rPr lang="en-US" sz="1200" b="1" dirty="0" err="1" smtClean="0">
              <a:solidFill>
                <a:srgbClr val="008000"/>
              </a:solidFill>
            </a:rPr>
            <a:t>объективная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оценка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знаний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обучающихся</a:t>
          </a:r>
          <a:r>
            <a:rPr lang="en-US" sz="1200" b="1" dirty="0" smtClean="0">
              <a:solidFill>
                <a:srgbClr val="008000"/>
              </a:solidFill>
            </a:rPr>
            <a:t> на </a:t>
          </a:r>
          <a:r>
            <a:rPr lang="en-US" sz="1200" b="1" dirty="0" err="1" smtClean="0">
              <a:solidFill>
                <a:srgbClr val="008000"/>
              </a:solidFill>
            </a:rPr>
            <a:t>основе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тестирования</a:t>
          </a:r>
          <a:r>
            <a:rPr lang="en-US" sz="1200" b="1" dirty="0" smtClean="0">
              <a:solidFill>
                <a:srgbClr val="008000"/>
              </a:solidFill>
            </a:rPr>
            <a:t> и </a:t>
          </a:r>
          <a:r>
            <a:rPr lang="en-US" sz="1200" b="1" dirty="0" err="1" smtClean="0">
              <a:solidFill>
                <a:srgbClr val="008000"/>
              </a:solidFill>
            </a:rPr>
            <a:t>других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методов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контроля</a:t>
          </a:r>
          <a:r>
            <a:rPr lang="en-US" sz="1200" b="1" dirty="0" smtClean="0">
              <a:solidFill>
                <a:srgbClr val="008000"/>
              </a:solidFill>
            </a:rPr>
            <a:t> в </a:t>
          </a:r>
          <a:r>
            <a:rPr lang="en-US" sz="1200" b="1" dirty="0" err="1" smtClean="0">
              <a:solidFill>
                <a:srgbClr val="008000"/>
              </a:solidFill>
            </a:rPr>
            <a:t>соответствии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с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реальными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учебными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возможностями</a:t>
          </a:r>
          <a:r>
            <a:rPr lang="en-US" sz="1200" b="1" dirty="0" smtClean="0">
              <a:solidFill>
                <a:srgbClr val="008000"/>
              </a:solidFill>
            </a:rPr>
            <a:t> </a:t>
          </a:r>
          <a:r>
            <a:rPr lang="en-US" sz="1200" b="1" dirty="0" err="1" smtClean="0">
              <a:solidFill>
                <a:srgbClr val="008000"/>
              </a:solidFill>
            </a:rPr>
            <a:t>детей</a:t>
          </a:r>
          <a:endParaRPr lang="ru-RU" sz="1200" b="1" dirty="0">
            <a:solidFill>
              <a:srgbClr val="008000"/>
            </a:solidFill>
          </a:endParaRPr>
        </a:p>
      </dgm:t>
    </dgm:pt>
    <dgm:pt modelId="{B805A93C-978E-A341-9489-7BB0D9779A3A}" type="parTrans" cxnId="{FC281FE2-B533-6E46-B11B-09BAE8C44363}">
      <dgm:prSet/>
      <dgm:spPr/>
      <dgm:t>
        <a:bodyPr/>
        <a:lstStyle/>
        <a:p>
          <a:endParaRPr lang="ru-RU"/>
        </a:p>
      </dgm:t>
    </dgm:pt>
    <dgm:pt modelId="{4DE0DC81-CD92-764D-9F57-4E1416FEEDDC}" type="sibTrans" cxnId="{FC281FE2-B533-6E46-B11B-09BAE8C44363}">
      <dgm:prSet/>
      <dgm:spPr/>
      <dgm:t>
        <a:bodyPr/>
        <a:lstStyle/>
        <a:p>
          <a:endParaRPr lang="ru-RU"/>
        </a:p>
      </dgm:t>
    </dgm:pt>
    <dgm:pt modelId="{1D5D2B46-8E8A-E648-A27A-300B197FFAA1}" type="pres">
      <dgm:prSet presAssocID="{A7F5DC9E-55E0-8D4A-BDC9-AD8B0818C3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75E1F9-552E-954D-9426-9ED104135099}" type="pres">
      <dgm:prSet presAssocID="{CE016FB7-3BD9-0145-8F07-74C2F392E52D}" presName="root" presStyleCnt="0"/>
      <dgm:spPr/>
    </dgm:pt>
    <dgm:pt modelId="{6D936882-17EC-8849-9007-EA0D9A62FED2}" type="pres">
      <dgm:prSet presAssocID="{CE016FB7-3BD9-0145-8F07-74C2F392E52D}" presName="rootComposite" presStyleCnt="0"/>
      <dgm:spPr/>
    </dgm:pt>
    <dgm:pt modelId="{6634615B-9AB2-7D47-9E06-551319067F0E}" type="pres">
      <dgm:prSet presAssocID="{CE016FB7-3BD9-0145-8F07-74C2F392E52D}" presName="rootText" presStyleLbl="node1" presStyleIdx="0" presStyleCnt="2" custScaleX="297112" custLinFactNeighborX="25206" custLinFactNeighborY="1790"/>
      <dgm:spPr/>
      <dgm:t>
        <a:bodyPr/>
        <a:lstStyle/>
        <a:p>
          <a:endParaRPr lang="ru-RU"/>
        </a:p>
      </dgm:t>
    </dgm:pt>
    <dgm:pt modelId="{FE9CA212-9B79-E043-8CFC-C00FAEAD938D}" type="pres">
      <dgm:prSet presAssocID="{CE016FB7-3BD9-0145-8F07-74C2F392E52D}" presName="rootConnector" presStyleLbl="node1" presStyleIdx="0" presStyleCnt="2"/>
      <dgm:spPr/>
      <dgm:t>
        <a:bodyPr/>
        <a:lstStyle/>
        <a:p>
          <a:endParaRPr lang="ru-RU"/>
        </a:p>
      </dgm:t>
    </dgm:pt>
    <dgm:pt modelId="{A8F4852D-028D-874C-899A-9DA24A647597}" type="pres">
      <dgm:prSet presAssocID="{CE016FB7-3BD9-0145-8F07-74C2F392E52D}" presName="childShape" presStyleCnt="0"/>
      <dgm:spPr/>
    </dgm:pt>
    <dgm:pt modelId="{18223501-C38D-614B-94F4-DECD9F9640F3}" type="pres">
      <dgm:prSet presAssocID="{B6510301-26E2-DD49-A9BE-093B3D498314}" presName="Name13" presStyleLbl="parChTrans1D2" presStyleIdx="0" presStyleCnt="9"/>
      <dgm:spPr/>
      <dgm:t>
        <a:bodyPr/>
        <a:lstStyle/>
        <a:p>
          <a:endParaRPr lang="ru-RU"/>
        </a:p>
      </dgm:t>
    </dgm:pt>
    <dgm:pt modelId="{2F7AC96C-7E08-E743-AB5C-FFE0A25C1A9E}" type="pres">
      <dgm:prSet presAssocID="{C3664C28-46C1-2746-AE8A-6F2C7D6A3E1E}" presName="childText" presStyleLbl="bgAcc1" presStyleIdx="0" presStyleCnt="9" custScaleX="251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78329-63FC-B046-8A55-92AAC997DCC5}" type="pres">
      <dgm:prSet presAssocID="{9DEFB32C-4FA9-2D4E-9E05-98DAD89E2034}" presName="Name13" presStyleLbl="parChTrans1D2" presStyleIdx="1" presStyleCnt="9"/>
      <dgm:spPr/>
      <dgm:t>
        <a:bodyPr/>
        <a:lstStyle/>
        <a:p>
          <a:endParaRPr lang="ru-RU"/>
        </a:p>
      </dgm:t>
    </dgm:pt>
    <dgm:pt modelId="{EC5EF9BC-50B0-4B47-A5E0-B0435389A939}" type="pres">
      <dgm:prSet presAssocID="{88723F9E-BD36-9149-A75E-00E3FF4B3599}" presName="childText" presStyleLbl="bgAcc1" presStyleIdx="1" presStyleCnt="9" custScaleX="25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706CE-C3F1-8845-BC61-760668702B4C}" type="pres">
      <dgm:prSet presAssocID="{10EF7F6D-A3A6-6642-8F37-85C6659D03F1}" presName="Name13" presStyleLbl="parChTrans1D2" presStyleIdx="2" presStyleCnt="9"/>
      <dgm:spPr/>
      <dgm:t>
        <a:bodyPr/>
        <a:lstStyle/>
        <a:p>
          <a:endParaRPr lang="ru-RU"/>
        </a:p>
      </dgm:t>
    </dgm:pt>
    <dgm:pt modelId="{D27C06E3-50A6-D34B-AA92-FBC2578E6896}" type="pres">
      <dgm:prSet presAssocID="{67A9F8C9-F72A-4C4D-B02C-F2255624B247}" presName="childText" presStyleLbl="bgAcc1" presStyleIdx="2" presStyleCnt="9" custScaleX="250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BD5AB-79A8-9B45-8BE4-5A6CA45F1225}" type="pres">
      <dgm:prSet presAssocID="{AA8E20C6-0555-A74D-B022-012D3D37FFEA}" presName="Name13" presStyleLbl="parChTrans1D2" presStyleIdx="3" presStyleCnt="9"/>
      <dgm:spPr/>
      <dgm:t>
        <a:bodyPr/>
        <a:lstStyle/>
        <a:p>
          <a:endParaRPr lang="ru-RU"/>
        </a:p>
      </dgm:t>
    </dgm:pt>
    <dgm:pt modelId="{9AE66146-F7F5-FD47-A351-3EC069C8CBA7}" type="pres">
      <dgm:prSet presAssocID="{A8241F66-59B7-874C-9C2E-E290E3E7854A}" presName="childText" presStyleLbl="bgAcc1" presStyleIdx="3" presStyleCnt="9" custScaleX="238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A8CF-DF3B-9E4C-9BF8-89A8D9624FCF}" type="pres">
      <dgm:prSet presAssocID="{96EB9644-F813-C14F-9CC8-9C76EA7F645F}" presName="root" presStyleCnt="0"/>
      <dgm:spPr/>
    </dgm:pt>
    <dgm:pt modelId="{588FA5C5-2C6E-E341-A6FC-7B9DD922A2DF}" type="pres">
      <dgm:prSet presAssocID="{96EB9644-F813-C14F-9CC8-9C76EA7F645F}" presName="rootComposite" presStyleCnt="0"/>
      <dgm:spPr/>
    </dgm:pt>
    <dgm:pt modelId="{D5396B57-BD11-A848-9FD2-236AC30B6165}" type="pres">
      <dgm:prSet presAssocID="{96EB9644-F813-C14F-9CC8-9C76EA7F645F}" presName="rootText" presStyleLbl="node1" presStyleIdx="1" presStyleCnt="2" custScaleX="251559" custLinFactNeighborX="-10473" custLinFactNeighborY="1790"/>
      <dgm:spPr/>
      <dgm:t>
        <a:bodyPr/>
        <a:lstStyle/>
        <a:p>
          <a:endParaRPr lang="ru-RU"/>
        </a:p>
      </dgm:t>
    </dgm:pt>
    <dgm:pt modelId="{003A3F47-529D-C044-8537-3E5054B063C9}" type="pres">
      <dgm:prSet presAssocID="{96EB9644-F813-C14F-9CC8-9C76EA7F645F}" presName="rootConnector" presStyleLbl="node1" presStyleIdx="1" presStyleCnt="2"/>
      <dgm:spPr/>
      <dgm:t>
        <a:bodyPr/>
        <a:lstStyle/>
        <a:p>
          <a:endParaRPr lang="ru-RU"/>
        </a:p>
      </dgm:t>
    </dgm:pt>
    <dgm:pt modelId="{FC6E94BF-BBDB-1F45-A1D9-1FB60C37F95F}" type="pres">
      <dgm:prSet presAssocID="{96EB9644-F813-C14F-9CC8-9C76EA7F645F}" presName="childShape" presStyleCnt="0"/>
      <dgm:spPr/>
    </dgm:pt>
    <dgm:pt modelId="{14F28B4B-95FA-F449-83FC-79CC386C61A3}" type="pres">
      <dgm:prSet presAssocID="{CE1524EB-6C9B-4641-8E85-9A33774A295A}" presName="Name13" presStyleLbl="parChTrans1D2" presStyleIdx="4" presStyleCnt="9"/>
      <dgm:spPr/>
      <dgm:t>
        <a:bodyPr/>
        <a:lstStyle/>
        <a:p>
          <a:endParaRPr lang="ru-RU"/>
        </a:p>
      </dgm:t>
    </dgm:pt>
    <dgm:pt modelId="{5BD1FEB0-4D51-0C4C-9417-88F91D3AF240}" type="pres">
      <dgm:prSet presAssocID="{BC2E4503-739A-6247-8A4E-8C82FEDE8908}" presName="childText" presStyleLbl="bgAcc1" presStyleIdx="4" presStyleCnt="9" custScaleX="26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B3265-1ADD-E34D-9BC1-F8B149288C8E}" type="pres">
      <dgm:prSet presAssocID="{517E73DE-A2DC-EB4B-8754-F688997CDE7B}" presName="Name13" presStyleLbl="parChTrans1D2" presStyleIdx="5" presStyleCnt="9"/>
      <dgm:spPr/>
      <dgm:t>
        <a:bodyPr/>
        <a:lstStyle/>
        <a:p>
          <a:endParaRPr lang="ru-RU"/>
        </a:p>
      </dgm:t>
    </dgm:pt>
    <dgm:pt modelId="{3B04F9D8-C40C-FD41-8A08-3B37987451C0}" type="pres">
      <dgm:prSet presAssocID="{A2D9BA05-1C55-D248-9CA0-3715F17B6F5E}" presName="childText" presStyleLbl="bgAcc1" presStyleIdx="5" presStyleCnt="9" custScaleX="258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84C01-6D4C-EF4B-B47B-65F98BB614E1}" type="pres">
      <dgm:prSet presAssocID="{B805A93C-978E-A341-9489-7BB0D9779A3A}" presName="Name13" presStyleLbl="parChTrans1D2" presStyleIdx="6" presStyleCnt="9"/>
      <dgm:spPr/>
      <dgm:t>
        <a:bodyPr/>
        <a:lstStyle/>
        <a:p>
          <a:endParaRPr lang="ru-RU"/>
        </a:p>
      </dgm:t>
    </dgm:pt>
    <dgm:pt modelId="{BDAE2936-C41F-204E-B6C7-0EB03EF80E7E}" type="pres">
      <dgm:prSet presAssocID="{7084D253-DA4A-6145-A00B-652782CFFD7F}" presName="childText" presStyleLbl="bgAcc1" presStyleIdx="6" presStyleCnt="9" custScaleX="263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8947F-F770-5643-B605-E398EB7ED75E}" type="pres">
      <dgm:prSet presAssocID="{9CC3943F-6202-8C4E-A9B0-09F93A1A16B8}" presName="Name13" presStyleLbl="parChTrans1D2" presStyleIdx="7" presStyleCnt="9"/>
      <dgm:spPr/>
      <dgm:t>
        <a:bodyPr/>
        <a:lstStyle/>
        <a:p>
          <a:endParaRPr lang="ru-RU"/>
        </a:p>
      </dgm:t>
    </dgm:pt>
    <dgm:pt modelId="{5E9F425B-9AE5-DC40-9E43-F8668C90FB34}" type="pres">
      <dgm:prSet presAssocID="{3D9B4CE6-194A-3C44-B23B-754F234B03E4}" presName="childText" presStyleLbl="bgAcc1" presStyleIdx="7" presStyleCnt="9" custScaleX="255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08B85-1EAD-1D4D-8339-492B1D2F71BA}" type="pres">
      <dgm:prSet presAssocID="{125F5904-AB31-E442-AF4A-2A20601E7A4D}" presName="Name13" presStyleLbl="parChTrans1D2" presStyleIdx="8" presStyleCnt="9"/>
      <dgm:spPr/>
      <dgm:t>
        <a:bodyPr/>
        <a:lstStyle/>
        <a:p>
          <a:endParaRPr lang="ru-RU"/>
        </a:p>
      </dgm:t>
    </dgm:pt>
    <dgm:pt modelId="{57502724-78BF-834C-8365-9719847E2FE1}" type="pres">
      <dgm:prSet presAssocID="{EFDC88C9-7120-FF4B-9080-2990EA7513D4}" presName="childText" presStyleLbl="bgAcc1" presStyleIdx="8" presStyleCnt="9" custScaleX="25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23E51-BD28-B24A-91F2-8B590D368672}" type="presOf" srcId="{7084D253-DA4A-6145-A00B-652782CFFD7F}" destId="{BDAE2936-C41F-204E-B6C7-0EB03EF80E7E}" srcOrd="0" destOrd="0" presId="urn:microsoft.com/office/officeart/2005/8/layout/hierarchy3"/>
    <dgm:cxn modelId="{B4ECEBC4-6C7D-0543-824C-1FA52595CC0B}" type="presOf" srcId="{CE1524EB-6C9B-4641-8E85-9A33774A295A}" destId="{14F28B4B-95FA-F449-83FC-79CC386C61A3}" srcOrd="0" destOrd="0" presId="urn:microsoft.com/office/officeart/2005/8/layout/hierarchy3"/>
    <dgm:cxn modelId="{FADFAE97-D565-E340-91F7-68E22ABDCB57}" type="presOf" srcId="{BC2E4503-739A-6247-8A4E-8C82FEDE8908}" destId="{5BD1FEB0-4D51-0C4C-9417-88F91D3AF240}" srcOrd="0" destOrd="0" presId="urn:microsoft.com/office/officeart/2005/8/layout/hierarchy3"/>
    <dgm:cxn modelId="{5290F035-0B91-9242-A1A5-AD74642CBED7}" srcId="{CE016FB7-3BD9-0145-8F07-74C2F392E52D}" destId="{67A9F8C9-F72A-4C4D-B02C-F2255624B247}" srcOrd="2" destOrd="0" parTransId="{10EF7F6D-A3A6-6642-8F37-85C6659D03F1}" sibTransId="{B31C63C9-B6E8-694A-8ECF-12308BBD778E}"/>
    <dgm:cxn modelId="{A615484C-0A7F-F04F-B6E4-6C2B98C1070C}" type="presOf" srcId="{B805A93C-978E-A341-9489-7BB0D9779A3A}" destId="{2F384C01-6D4C-EF4B-B47B-65F98BB614E1}" srcOrd="0" destOrd="0" presId="urn:microsoft.com/office/officeart/2005/8/layout/hierarchy3"/>
    <dgm:cxn modelId="{2F373752-305F-8C49-A5E2-E34059778B8C}" srcId="{A7F5DC9E-55E0-8D4A-BDC9-AD8B0818C363}" destId="{CE016FB7-3BD9-0145-8F07-74C2F392E52D}" srcOrd="0" destOrd="0" parTransId="{D44A8C92-AEA4-3449-8715-DC9F78A498CB}" sibTransId="{C4873C26-0BDB-E14F-9A79-2BA23D2F2873}"/>
    <dgm:cxn modelId="{F8135FA2-E7DD-8F4E-8D34-5F6BF63EB9D2}" type="presOf" srcId="{B6510301-26E2-DD49-A9BE-093B3D498314}" destId="{18223501-C38D-614B-94F4-DECD9F9640F3}" srcOrd="0" destOrd="0" presId="urn:microsoft.com/office/officeart/2005/8/layout/hierarchy3"/>
    <dgm:cxn modelId="{39EA6267-DCD3-A64B-A7D8-D18C99D30698}" type="presOf" srcId="{67A9F8C9-F72A-4C4D-B02C-F2255624B247}" destId="{D27C06E3-50A6-D34B-AA92-FBC2578E6896}" srcOrd="0" destOrd="0" presId="urn:microsoft.com/office/officeart/2005/8/layout/hierarchy3"/>
    <dgm:cxn modelId="{4EC452FF-7205-A745-951A-71C1FF675735}" type="presOf" srcId="{88723F9E-BD36-9149-A75E-00E3FF4B3599}" destId="{EC5EF9BC-50B0-4B47-A5E0-B0435389A939}" srcOrd="0" destOrd="0" presId="urn:microsoft.com/office/officeart/2005/8/layout/hierarchy3"/>
    <dgm:cxn modelId="{2360B1F4-36FD-1B47-8AE9-3E76B4E43105}" type="presOf" srcId="{C3664C28-46C1-2746-AE8A-6F2C7D6A3E1E}" destId="{2F7AC96C-7E08-E743-AB5C-FFE0A25C1A9E}" srcOrd="0" destOrd="0" presId="urn:microsoft.com/office/officeart/2005/8/layout/hierarchy3"/>
    <dgm:cxn modelId="{BDDC0761-23B5-4247-A77B-F45553E35913}" type="presOf" srcId="{CE016FB7-3BD9-0145-8F07-74C2F392E52D}" destId="{FE9CA212-9B79-E043-8CFC-C00FAEAD938D}" srcOrd="1" destOrd="0" presId="urn:microsoft.com/office/officeart/2005/8/layout/hierarchy3"/>
    <dgm:cxn modelId="{846A85AE-4FFE-944C-98D9-DA53C18A7181}" srcId="{CE016FB7-3BD9-0145-8F07-74C2F392E52D}" destId="{A8241F66-59B7-874C-9C2E-E290E3E7854A}" srcOrd="3" destOrd="0" parTransId="{AA8E20C6-0555-A74D-B022-012D3D37FFEA}" sibTransId="{0D8919FB-3769-A546-B036-27B1600CB74A}"/>
    <dgm:cxn modelId="{D06FC949-D88B-8240-8EA7-F34005849268}" type="presOf" srcId="{CE016FB7-3BD9-0145-8F07-74C2F392E52D}" destId="{6634615B-9AB2-7D47-9E06-551319067F0E}" srcOrd="0" destOrd="0" presId="urn:microsoft.com/office/officeart/2005/8/layout/hierarchy3"/>
    <dgm:cxn modelId="{9DC791D0-8AA5-264F-AA75-54251B4B445B}" type="presOf" srcId="{A2D9BA05-1C55-D248-9CA0-3715F17B6F5E}" destId="{3B04F9D8-C40C-FD41-8A08-3B37987451C0}" srcOrd="0" destOrd="0" presId="urn:microsoft.com/office/officeart/2005/8/layout/hierarchy3"/>
    <dgm:cxn modelId="{818A25C7-7D60-E24C-BDA5-39A181041467}" srcId="{96EB9644-F813-C14F-9CC8-9C76EA7F645F}" destId="{A2D9BA05-1C55-D248-9CA0-3715F17B6F5E}" srcOrd="1" destOrd="0" parTransId="{517E73DE-A2DC-EB4B-8754-F688997CDE7B}" sibTransId="{205107B7-EBDD-E249-A3F8-7AB55C22A3A5}"/>
    <dgm:cxn modelId="{77212901-B858-A24C-87D2-46ED41996FA0}" type="presOf" srcId="{517E73DE-A2DC-EB4B-8754-F688997CDE7B}" destId="{084B3265-1ADD-E34D-9BC1-F8B149288C8E}" srcOrd="0" destOrd="0" presId="urn:microsoft.com/office/officeart/2005/8/layout/hierarchy3"/>
    <dgm:cxn modelId="{A43EE935-D948-A443-AC14-860F6A02CBB4}" srcId="{CE016FB7-3BD9-0145-8F07-74C2F392E52D}" destId="{88723F9E-BD36-9149-A75E-00E3FF4B3599}" srcOrd="1" destOrd="0" parTransId="{9DEFB32C-4FA9-2D4E-9E05-98DAD89E2034}" sibTransId="{DB394A48-0A96-3847-A169-0D3C8F950B3E}"/>
    <dgm:cxn modelId="{BB7491D4-6560-6B47-AF6C-7F72DC877021}" type="presOf" srcId="{A8241F66-59B7-874C-9C2E-E290E3E7854A}" destId="{9AE66146-F7F5-FD47-A351-3EC069C8CBA7}" srcOrd="0" destOrd="0" presId="urn:microsoft.com/office/officeart/2005/8/layout/hierarchy3"/>
    <dgm:cxn modelId="{CA9C80A6-4E75-2947-9442-814DB78A3881}" srcId="{A7F5DC9E-55E0-8D4A-BDC9-AD8B0818C363}" destId="{96EB9644-F813-C14F-9CC8-9C76EA7F645F}" srcOrd="1" destOrd="0" parTransId="{908D8861-6D48-994F-9FA6-FB7D178ECC2B}" sibTransId="{7CC8C84C-97AB-6F4D-8E48-3A726241C0F4}"/>
    <dgm:cxn modelId="{E01804D8-EDCD-D149-B93B-1105F868D703}" type="presOf" srcId="{9DEFB32C-4FA9-2D4E-9E05-98DAD89E2034}" destId="{24278329-63FC-B046-8A55-92AAC997DCC5}" srcOrd="0" destOrd="0" presId="urn:microsoft.com/office/officeart/2005/8/layout/hierarchy3"/>
    <dgm:cxn modelId="{FC281FE2-B533-6E46-B11B-09BAE8C44363}" srcId="{96EB9644-F813-C14F-9CC8-9C76EA7F645F}" destId="{7084D253-DA4A-6145-A00B-652782CFFD7F}" srcOrd="2" destOrd="0" parTransId="{B805A93C-978E-A341-9489-7BB0D9779A3A}" sibTransId="{4DE0DC81-CD92-764D-9F57-4E1416FEEDDC}"/>
    <dgm:cxn modelId="{F105A06D-3368-1642-9E57-BDEEC7EE4DCC}" type="presOf" srcId="{10EF7F6D-A3A6-6642-8F37-85C6659D03F1}" destId="{A2A706CE-C3F1-8845-BC61-760668702B4C}" srcOrd="0" destOrd="0" presId="urn:microsoft.com/office/officeart/2005/8/layout/hierarchy3"/>
    <dgm:cxn modelId="{95817A6A-A8A2-7341-9C59-24A9FB05EC70}" srcId="{96EB9644-F813-C14F-9CC8-9C76EA7F645F}" destId="{3D9B4CE6-194A-3C44-B23B-754F234B03E4}" srcOrd="3" destOrd="0" parTransId="{9CC3943F-6202-8C4E-A9B0-09F93A1A16B8}" sibTransId="{4A7F73B1-2EDE-9B4E-8BA8-E11EB0E9B49A}"/>
    <dgm:cxn modelId="{6D1F1E07-F833-6C47-BFEA-C1361C608D32}" type="presOf" srcId="{96EB9644-F813-C14F-9CC8-9C76EA7F645F}" destId="{003A3F47-529D-C044-8537-3E5054B063C9}" srcOrd="1" destOrd="0" presId="urn:microsoft.com/office/officeart/2005/8/layout/hierarchy3"/>
    <dgm:cxn modelId="{F5118865-CAC0-6745-9C8F-591940E9FD2F}" type="presOf" srcId="{96EB9644-F813-C14F-9CC8-9C76EA7F645F}" destId="{D5396B57-BD11-A848-9FD2-236AC30B6165}" srcOrd="0" destOrd="0" presId="urn:microsoft.com/office/officeart/2005/8/layout/hierarchy3"/>
    <dgm:cxn modelId="{56479F4F-14B1-B546-8B68-512DEB3645A7}" srcId="{CE016FB7-3BD9-0145-8F07-74C2F392E52D}" destId="{C3664C28-46C1-2746-AE8A-6F2C7D6A3E1E}" srcOrd="0" destOrd="0" parTransId="{B6510301-26E2-DD49-A9BE-093B3D498314}" sibTransId="{2DBBEAD0-9B1E-244F-89E7-257C53B67BD4}"/>
    <dgm:cxn modelId="{2B6A6E67-4AD3-EC45-96CB-C9BA1BEA68DB}" type="presOf" srcId="{125F5904-AB31-E442-AF4A-2A20601E7A4D}" destId="{4FC08B85-1EAD-1D4D-8339-492B1D2F71BA}" srcOrd="0" destOrd="0" presId="urn:microsoft.com/office/officeart/2005/8/layout/hierarchy3"/>
    <dgm:cxn modelId="{1C3BC357-CB99-2E45-9755-99FB4EAE7EAC}" type="presOf" srcId="{9CC3943F-6202-8C4E-A9B0-09F93A1A16B8}" destId="{9688947F-F770-5643-B605-E398EB7ED75E}" srcOrd="0" destOrd="0" presId="urn:microsoft.com/office/officeart/2005/8/layout/hierarchy3"/>
    <dgm:cxn modelId="{8FA541FF-D09A-4F42-B42E-3EB4749C3796}" type="presOf" srcId="{3D9B4CE6-194A-3C44-B23B-754F234B03E4}" destId="{5E9F425B-9AE5-DC40-9E43-F8668C90FB34}" srcOrd="0" destOrd="0" presId="urn:microsoft.com/office/officeart/2005/8/layout/hierarchy3"/>
    <dgm:cxn modelId="{EADD1B8C-6542-AF43-B768-891930D105BA}" type="presOf" srcId="{EFDC88C9-7120-FF4B-9080-2990EA7513D4}" destId="{57502724-78BF-834C-8365-9719847E2FE1}" srcOrd="0" destOrd="0" presId="urn:microsoft.com/office/officeart/2005/8/layout/hierarchy3"/>
    <dgm:cxn modelId="{AAF67270-6DE0-BB4A-BFF8-2350870634FE}" srcId="{96EB9644-F813-C14F-9CC8-9C76EA7F645F}" destId="{BC2E4503-739A-6247-8A4E-8C82FEDE8908}" srcOrd="0" destOrd="0" parTransId="{CE1524EB-6C9B-4641-8E85-9A33774A295A}" sibTransId="{5FEF3DC9-951F-3B4B-85FD-6A3352B45828}"/>
    <dgm:cxn modelId="{33F40805-A1FE-9241-B1C7-CAC59147FB83}" type="presOf" srcId="{AA8E20C6-0555-A74D-B022-012D3D37FFEA}" destId="{AF8BD5AB-79A8-9B45-8BE4-5A6CA45F1225}" srcOrd="0" destOrd="0" presId="urn:microsoft.com/office/officeart/2005/8/layout/hierarchy3"/>
    <dgm:cxn modelId="{938ED2BC-5BB7-184E-A2F4-AD94FB989D65}" type="presOf" srcId="{A7F5DC9E-55E0-8D4A-BDC9-AD8B0818C363}" destId="{1D5D2B46-8E8A-E648-A27A-300B197FFAA1}" srcOrd="0" destOrd="0" presId="urn:microsoft.com/office/officeart/2005/8/layout/hierarchy3"/>
    <dgm:cxn modelId="{14F8A97D-21F3-4B4C-B72D-4FF6C799678A}" srcId="{96EB9644-F813-C14F-9CC8-9C76EA7F645F}" destId="{EFDC88C9-7120-FF4B-9080-2990EA7513D4}" srcOrd="4" destOrd="0" parTransId="{125F5904-AB31-E442-AF4A-2A20601E7A4D}" sibTransId="{0219910B-4268-E54E-B828-2375D874C6A6}"/>
    <dgm:cxn modelId="{794B4B83-67AC-1042-9091-2FB6E0D83B39}" type="presParOf" srcId="{1D5D2B46-8E8A-E648-A27A-300B197FFAA1}" destId="{7B75E1F9-552E-954D-9426-9ED104135099}" srcOrd="0" destOrd="0" presId="urn:microsoft.com/office/officeart/2005/8/layout/hierarchy3"/>
    <dgm:cxn modelId="{CF4F5ABA-F2E4-FB4B-8D30-E356BEF61C6A}" type="presParOf" srcId="{7B75E1F9-552E-954D-9426-9ED104135099}" destId="{6D936882-17EC-8849-9007-EA0D9A62FED2}" srcOrd="0" destOrd="0" presId="urn:microsoft.com/office/officeart/2005/8/layout/hierarchy3"/>
    <dgm:cxn modelId="{5E2A72F9-AFB5-534C-B086-F92A3C4A4672}" type="presParOf" srcId="{6D936882-17EC-8849-9007-EA0D9A62FED2}" destId="{6634615B-9AB2-7D47-9E06-551319067F0E}" srcOrd="0" destOrd="0" presId="urn:microsoft.com/office/officeart/2005/8/layout/hierarchy3"/>
    <dgm:cxn modelId="{7764FAF5-40E6-D64A-BE7E-9FE7B85ED4F6}" type="presParOf" srcId="{6D936882-17EC-8849-9007-EA0D9A62FED2}" destId="{FE9CA212-9B79-E043-8CFC-C00FAEAD938D}" srcOrd="1" destOrd="0" presId="urn:microsoft.com/office/officeart/2005/8/layout/hierarchy3"/>
    <dgm:cxn modelId="{A6CA47C2-DC98-8441-A296-66D8B93D8E3C}" type="presParOf" srcId="{7B75E1F9-552E-954D-9426-9ED104135099}" destId="{A8F4852D-028D-874C-899A-9DA24A647597}" srcOrd="1" destOrd="0" presId="urn:microsoft.com/office/officeart/2005/8/layout/hierarchy3"/>
    <dgm:cxn modelId="{6F7F72C9-C2CE-8A4E-A7BC-96718747D48E}" type="presParOf" srcId="{A8F4852D-028D-874C-899A-9DA24A647597}" destId="{18223501-C38D-614B-94F4-DECD9F9640F3}" srcOrd="0" destOrd="0" presId="urn:microsoft.com/office/officeart/2005/8/layout/hierarchy3"/>
    <dgm:cxn modelId="{178AE097-DA18-3D4E-AB41-FD5C818507F2}" type="presParOf" srcId="{A8F4852D-028D-874C-899A-9DA24A647597}" destId="{2F7AC96C-7E08-E743-AB5C-FFE0A25C1A9E}" srcOrd="1" destOrd="0" presId="urn:microsoft.com/office/officeart/2005/8/layout/hierarchy3"/>
    <dgm:cxn modelId="{70C047BD-B3F0-7E49-A75D-EC6FAA06EF88}" type="presParOf" srcId="{A8F4852D-028D-874C-899A-9DA24A647597}" destId="{24278329-63FC-B046-8A55-92AAC997DCC5}" srcOrd="2" destOrd="0" presId="urn:microsoft.com/office/officeart/2005/8/layout/hierarchy3"/>
    <dgm:cxn modelId="{16B7F8B8-008E-2C46-AD4D-9051FF537E1D}" type="presParOf" srcId="{A8F4852D-028D-874C-899A-9DA24A647597}" destId="{EC5EF9BC-50B0-4B47-A5E0-B0435389A939}" srcOrd="3" destOrd="0" presId="urn:microsoft.com/office/officeart/2005/8/layout/hierarchy3"/>
    <dgm:cxn modelId="{C064616B-E46D-B647-A81F-427946C1E1BE}" type="presParOf" srcId="{A8F4852D-028D-874C-899A-9DA24A647597}" destId="{A2A706CE-C3F1-8845-BC61-760668702B4C}" srcOrd="4" destOrd="0" presId="urn:microsoft.com/office/officeart/2005/8/layout/hierarchy3"/>
    <dgm:cxn modelId="{7F0A64BF-37F8-AC43-88E7-23686F336419}" type="presParOf" srcId="{A8F4852D-028D-874C-899A-9DA24A647597}" destId="{D27C06E3-50A6-D34B-AA92-FBC2578E6896}" srcOrd="5" destOrd="0" presId="urn:microsoft.com/office/officeart/2005/8/layout/hierarchy3"/>
    <dgm:cxn modelId="{77A165A7-8B55-A64C-BC1B-C0AE7F9DB760}" type="presParOf" srcId="{A8F4852D-028D-874C-899A-9DA24A647597}" destId="{AF8BD5AB-79A8-9B45-8BE4-5A6CA45F1225}" srcOrd="6" destOrd="0" presId="urn:microsoft.com/office/officeart/2005/8/layout/hierarchy3"/>
    <dgm:cxn modelId="{5C9B5266-56D3-A044-9097-5047390868F9}" type="presParOf" srcId="{A8F4852D-028D-874C-899A-9DA24A647597}" destId="{9AE66146-F7F5-FD47-A351-3EC069C8CBA7}" srcOrd="7" destOrd="0" presId="urn:microsoft.com/office/officeart/2005/8/layout/hierarchy3"/>
    <dgm:cxn modelId="{D6C5F464-0E36-4F43-B37E-4E0804EC5046}" type="presParOf" srcId="{1D5D2B46-8E8A-E648-A27A-300B197FFAA1}" destId="{F418A8CF-DF3B-9E4C-9BF8-89A8D9624FCF}" srcOrd="1" destOrd="0" presId="urn:microsoft.com/office/officeart/2005/8/layout/hierarchy3"/>
    <dgm:cxn modelId="{0E3D9908-5D0D-D54E-96AE-C6B3A0D4D2CE}" type="presParOf" srcId="{F418A8CF-DF3B-9E4C-9BF8-89A8D9624FCF}" destId="{588FA5C5-2C6E-E341-A6FC-7B9DD922A2DF}" srcOrd="0" destOrd="0" presId="urn:microsoft.com/office/officeart/2005/8/layout/hierarchy3"/>
    <dgm:cxn modelId="{82584791-5C32-FF48-8494-CF4BCF7CB938}" type="presParOf" srcId="{588FA5C5-2C6E-E341-A6FC-7B9DD922A2DF}" destId="{D5396B57-BD11-A848-9FD2-236AC30B6165}" srcOrd="0" destOrd="0" presId="urn:microsoft.com/office/officeart/2005/8/layout/hierarchy3"/>
    <dgm:cxn modelId="{361FD97C-FFD8-DA42-B3DD-A2D72174218C}" type="presParOf" srcId="{588FA5C5-2C6E-E341-A6FC-7B9DD922A2DF}" destId="{003A3F47-529D-C044-8537-3E5054B063C9}" srcOrd="1" destOrd="0" presId="urn:microsoft.com/office/officeart/2005/8/layout/hierarchy3"/>
    <dgm:cxn modelId="{532C1747-2216-8540-AC5A-08E69F8E2DDD}" type="presParOf" srcId="{F418A8CF-DF3B-9E4C-9BF8-89A8D9624FCF}" destId="{FC6E94BF-BBDB-1F45-A1D9-1FB60C37F95F}" srcOrd="1" destOrd="0" presId="urn:microsoft.com/office/officeart/2005/8/layout/hierarchy3"/>
    <dgm:cxn modelId="{193FCEB0-BE21-1942-9D4B-62714F4C8DAB}" type="presParOf" srcId="{FC6E94BF-BBDB-1F45-A1D9-1FB60C37F95F}" destId="{14F28B4B-95FA-F449-83FC-79CC386C61A3}" srcOrd="0" destOrd="0" presId="urn:microsoft.com/office/officeart/2005/8/layout/hierarchy3"/>
    <dgm:cxn modelId="{88800D42-40A7-884B-AA79-3F006553D7BA}" type="presParOf" srcId="{FC6E94BF-BBDB-1F45-A1D9-1FB60C37F95F}" destId="{5BD1FEB0-4D51-0C4C-9417-88F91D3AF240}" srcOrd="1" destOrd="0" presId="urn:microsoft.com/office/officeart/2005/8/layout/hierarchy3"/>
    <dgm:cxn modelId="{B4F5AC84-ABF2-CA4D-8D62-F6236A0DE535}" type="presParOf" srcId="{FC6E94BF-BBDB-1F45-A1D9-1FB60C37F95F}" destId="{084B3265-1ADD-E34D-9BC1-F8B149288C8E}" srcOrd="2" destOrd="0" presId="urn:microsoft.com/office/officeart/2005/8/layout/hierarchy3"/>
    <dgm:cxn modelId="{FCAED231-4E47-2D4F-85C8-07D3960F61E1}" type="presParOf" srcId="{FC6E94BF-BBDB-1F45-A1D9-1FB60C37F95F}" destId="{3B04F9D8-C40C-FD41-8A08-3B37987451C0}" srcOrd="3" destOrd="0" presId="urn:microsoft.com/office/officeart/2005/8/layout/hierarchy3"/>
    <dgm:cxn modelId="{D893E2B0-8B51-E743-AF84-C205711C80CE}" type="presParOf" srcId="{FC6E94BF-BBDB-1F45-A1D9-1FB60C37F95F}" destId="{2F384C01-6D4C-EF4B-B47B-65F98BB614E1}" srcOrd="4" destOrd="0" presId="urn:microsoft.com/office/officeart/2005/8/layout/hierarchy3"/>
    <dgm:cxn modelId="{895E310F-D34E-944F-A9B5-93AC21ACCB2E}" type="presParOf" srcId="{FC6E94BF-BBDB-1F45-A1D9-1FB60C37F95F}" destId="{BDAE2936-C41F-204E-B6C7-0EB03EF80E7E}" srcOrd="5" destOrd="0" presId="urn:microsoft.com/office/officeart/2005/8/layout/hierarchy3"/>
    <dgm:cxn modelId="{E83C2E0F-CC89-0947-BFAD-FC5222B3A11B}" type="presParOf" srcId="{FC6E94BF-BBDB-1F45-A1D9-1FB60C37F95F}" destId="{9688947F-F770-5643-B605-E398EB7ED75E}" srcOrd="6" destOrd="0" presId="urn:microsoft.com/office/officeart/2005/8/layout/hierarchy3"/>
    <dgm:cxn modelId="{4F9A5FE6-D89C-2C47-8B12-063DD4CB3CFB}" type="presParOf" srcId="{FC6E94BF-BBDB-1F45-A1D9-1FB60C37F95F}" destId="{5E9F425B-9AE5-DC40-9E43-F8668C90FB34}" srcOrd="7" destOrd="0" presId="urn:microsoft.com/office/officeart/2005/8/layout/hierarchy3"/>
    <dgm:cxn modelId="{77E98565-D168-7540-8BD6-C8ACEFE1B89C}" type="presParOf" srcId="{FC6E94BF-BBDB-1F45-A1D9-1FB60C37F95F}" destId="{4FC08B85-1EAD-1D4D-8339-492B1D2F71BA}" srcOrd="8" destOrd="0" presId="urn:microsoft.com/office/officeart/2005/8/layout/hierarchy3"/>
    <dgm:cxn modelId="{D63F64A2-5ABD-E645-9A43-672FE2C8262E}" type="presParOf" srcId="{FC6E94BF-BBDB-1F45-A1D9-1FB60C37F95F}" destId="{57502724-78BF-834C-8365-9719847E2FE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3F059-3BC1-3146-A165-81F7C4FA797A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9CBFDB-1317-7A40-AD5B-F55FE7A143EC}">
      <dgm:prSet phldrT="[Текст]"/>
      <dgm:spPr/>
      <dgm:t>
        <a:bodyPr/>
        <a:lstStyle/>
        <a:p>
          <a:r>
            <a:rPr lang="ru-RU" dirty="0" smtClean="0"/>
            <a:t>Область применения</a:t>
          </a:r>
          <a:endParaRPr lang="ru-RU" dirty="0"/>
        </a:p>
      </dgm:t>
    </dgm:pt>
    <dgm:pt modelId="{B7AE8BF5-2849-8D4E-B84D-C74E2451437A}" type="parTrans" cxnId="{C32BD95A-3379-764A-A028-B1B243FDD5A4}">
      <dgm:prSet/>
      <dgm:spPr/>
      <dgm:t>
        <a:bodyPr/>
        <a:lstStyle/>
        <a:p>
          <a:endParaRPr lang="ru-RU"/>
        </a:p>
      </dgm:t>
    </dgm:pt>
    <dgm:pt modelId="{718C379B-9279-7346-855D-8FEF8A8BEB6C}" type="sibTrans" cxnId="{C32BD95A-3379-764A-A028-B1B243FDD5A4}">
      <dgm:prSet/>
      <dgm:spPr/>
      <dgm:t>
        <a:bodyPr/>
        <a:lstStyle/>
        <a:p>
          <a:endParaRPr lang="ru-RU"/>
        </a:p>
      </dgm:t>
    </dgm:pt>
    <dgm:pt modelId="{6C11DEAE-CAF7-F049-B4DA-8C73787DF930}">
      <dgm:prSet phldrT="[Текст]"/>
      <dgm:spPr/>
      <dgm:t>
        <a:bodyPr/>
        <a:lstStyle/>
        <a:p>
          <a:r>
            <a:rPr lang="en-US" dirty="0" err="1" smtClean="0"/>
            <a:t>работодателями</a:t>
          </a:r>
          <a:r>
            <a:rPr lang="en-US" dirty="0" smtClean="0"/>
            <a:t> </a:t>
          </a:r>
          <a:r>
            <a:rPr lang="en-US" dirty="0" err="1" smtClean="0"/>
            <a:t>при</a:t>
          </a:r>
          <a:r>
            <a:rPr lang="en-US" dirty="0" smtClean="0"/>
            <a:t> </a:t>
          </a:r>
          <a:r>
            <a:rPr lang="en-US" dirty="0" err="1" smtClean="0"/>
            <a:t>формировании</a:t>
          </a:r>
          <a:r>
            <a:rPr lang="en-US" dirty="0" smtClean="0"/>
            <a:t> </a:t>
          </a:r>
          <a:r>
            <a:rPr lang="en-US" dirty="0" err="1" smtClean="0"/>
            <a:t>кадровой</a:t>
          </a:r>
          <a:r>
            <a:rPr lang="en-US" dirty="0" smtClean="0"/>
            <a:t> </a:t>
          </a:r>
          <a:r>
            <a:rPr lang="en-US" dirty="0" err="1" smtClean="0"/>
            <a:t>политики</a:t>
          </a:r>
          <a:r>
            <a:rPr lang="en-US" dirty="0" smtClean="0"/>
            <a:t> и в </a:t>
          </a:r>
          <a:r>
            <a:rPr lang="en-US" dirty="0" err="1" smtClean="0"/>
            <a:t>управлении</a:t>
          </a:r>
          <a:r>
            <a:rPr lang="en-US" dirty="0" smtClean="0"/>
            <a:t> </a:t>
          </a:r>
          <a:r>
            <a:rPr lang="en-US" dirty="0" err="1" smtClean="0"/>
            <a:t>персоналом</a:t>
          </a:r>
          <a:endParaRPr lang="ru-RU" dirty="0"/>
        </a:p>
      </dgm:t>
    </dgm:pt>
    <dgm:pt modelId="{95A8C22B-9674-5C4D-8155-7165B0D0A9A9}" type="parTrans" cxnId="{7BE6D1CC-BB91-5140-8953-0419E48BB046}">
      <dgm:prSet/>
      <dgm:spPr/>
      <dgm:t>
        <a:bodyPr/>
        <a:lstStyle/>
        <a:p>
          <a:endParaRPr lang="ru-RU"/>
        </a:p>
      </dgm:t>
    </dgm:pt>
    <dgm:pt modelId="{48C2AB22-6819-ED45-8FF3-9DFDA8841371}" type="sibTrans" cxnId="{7BE6D1CC-BB91-5140-8953-0419E48BB046}">
      <dgm:prSet/>
      <dgm:spPr/>
      <dgm:t>
        <a:bodyPr/>
        <a:lstStyle/>
        <a:p>
          <a:endParaRPr lang="ru-RU"/>
        </a:p>
      </dgm:t>
    </dgm:pt>
    <dgm:pt modelId="{D17FE893-66E2-0D45-B23E-CCD02623D91A}">
      <dgm:prSet phldrT="[Текст]"/>
      <dgm:spPr/>
      <dgm:t>
        <a:bodyPr/>
        <a:lstStyle/>
        <a:p>
          <a:r>
            <a:rPr lang="en-US" smtClean="0"/>
            <a:t>при организации обучения и аттестации работников</a:t>
          </a:r>
          <a:endParaRPr lang="ru-RU" dirty="0"/>
        </a:p>
      </dgm:t>
    </dgm:pt>
    <dgm:pt modelId="{DBEFEA86-062A-5246-BCF0-1BC014FD1DF7}" type="parTrans" cxnId="{A0B8AABA-0892-3F4E-9EDB-AF5F9FD44CA8}">
      <dgm:prSet/>
      <dgm:spPr/>
      <dgm:t>
        <a:bodyPr/>
        <a:lstStyle/>
        <a:p>
          <a:endParaRPr lang="ru-RU"/>
        </a:p>
      </dgm:t>
    </dgm:pt>
    <dgm:pt modelId="{D278DE6E-0166-E34C-842D-4C39D813ECFE}" type="sibTrans" cxnId="{A0B8AABA-0892-3F4E-9EDB-AF5F9FD44CA8}">
      <dgm:prSet/>
      <dgm:spPr/>
      <dgm:t>
        <a:bodyPr/>
        <a:lstStyle/>
        <a:p>
          <a:endParaRPr lang="ru-RU"/>
        </a:p>
      </dgm:t>
    </dgm:pt>
    <dgm:pt modelId="{8A62C618-F73A-9149-9FB6-C1DD0351E7CD}">
      <dgm:prSet phldrT="[Текст]"/>
      <dgm:spPr/>
      <dgm:t>
        <a:bodyPr/>
        <a:lstStyle/>
        <a:p>
          <a:r>
            <a:rPr lang="en-US" dirty="0" err="1" smtClean="0"/>
            <a:t>заключении</a:t>
          </a:r>
          <a:r>
            <a:rPr lang="en-US" dirty="0" smtClean="0"/>
            <a:t> </a:t>
          </a:r>
          <a:r>
            <a:rPr lang="en-US" dirty="0" err="1" smtClean="0"/>
            <a:t>трудовых</a:t>
          </a:r>
          <a:r>
            <a:rPr lang="en-US" dirty="0" smtClean="0"/>
            <a:t> </a:t>
          </a:r>
          <a:r>
            <a:rPr lang="en-US" dirty="0" err="1" smtClean="0"/>
            <a:t>договоров</a:t>
          </a:r>
          <a:r>
            <a:rPr lang="en-US" dirty="0" smtClean="0"/>
            <a:t>, </a:t>
          </a:r>
          <a:r>
            <a:rPr lang="en-US" dirty="0" err="1" smtClean="0"/>
            <a:t>разработке</a:t>
          </a:r>
          <a:r>
            <a:rPr lang="en-US" dirty="0" smtClean="0"/>
            <a:t> </a:t>
          </a:r>
          <a:r>
            <a:rPr lang="en-US" dirty="0" err="1" smtClean="0"/>
            <a:t>должностных</a:t>
          </a:r>
          <a:r>
            <a:rPr lang="en-US" dirty="0" smtClean="0"/>
            <a:t> </a:t>
          </a:r>
          <a:r>
            <a:rPr lang="en-US" dirty="0" err="1" smtClean="0"/>
            <a:t>инструкций</a:t>
          </a:r>
          <a:r>
            <a:rPr lang="en-US" dirty="0" smtClean="0"/>
            <a:t> и </a:t>
          </a:r>
          <a:r>
            <a:rPr lang="en-US" dirty="0" err="1" smtClean="0"/>
            <a:t>установлении</a:t>
          </a:r>
          <a:r>
            <a:rPr lang="en-US" dirty="0" smtClean="0"/>
            <a:t> </a:t>
          </a:r>
          <a:r>
            <a:rPr lang="en-US" dirty="0" err="1" smtClean="0"/>
            <a:t>систем</a:t>
          </a:r>
          <a:r>
            <a:rPr lang="en-US" dirty="0" smtClean="0"/>
            <a:t> </a:t>
          </a:r>
          <a:r>
            <a:rPr lang="en-US" dirty="0" err="1" smtClean="0"/>
            <a:t>оплаты</a:t>
          </a:r>
          <a:r>
            <a:rPr lang="en-US" dirty="0" smtClean="0"/>
            <a:t> труда </a:t>
          </a:r>
          <a:r>
            <a:rPr lang="en-US" dirty="0" err="1" smtClean="0"/>
            <a:t>с</a:t>
          </a:r>
          <a:r>
            <a:rPr lang="en-US" dirty="0" smtClean="0"/>
            <a:t> 1 </a:t>
          </a:r>
          <a:r>
            <a:rPr lang="en-US" dirty="0" err="1" smtClean="0"/>
            <a:t>января</a:t>
          </a:r>
          <a:r>
            <a:rPr lang="en-US" dirty="0" smtClean="0"/>
            <a:t> 2015 </a:t>
          </a:r>
          <a:r>
            <a:rPr lang="en-US" dirty="0" err="1" smtClean="0"/>
            <a:t>года</a:t>
          </a:r>
          <a:r>
            <a:rPr lang="en-US" dirty="0" smtClean="0"/>
            <a:t>.</a:t>
          </a:r>
          <a:endParaRPr lang="ru-RU" dirty="0"/>
        </a:p>
      </dgm:t>
    </dgm:pt>
    <dgm:pt modelId="{054CAB7F-0EF9-004A-BACD-7B516FD42ED4}" type="parTrans" cxnId="{56BE64DF-12DB-8B4C-AD34-F73E7C308AB0}">
      <dgm:prSet/>
      <dgm:spPr/>
      <dgm:t>
        <a:bodyPr/>
        <a:lstStyle/>
        <a:p>
          <a:endParaRPr lang="ru-RU"/>
        </a:p>
      </dgm:t>
    </dgm:pt>
    <dgm:pt modelId="{021770DC-A0B6-2645-B0D8-2D4A101CE0C2}" type="sibTrans" cxnId="{56BE64DF-12DB-8B4C-AD34-F73E7C308AB0}">
      <dgm:prSet/>
      <dgm:spPr/>
      <dgm:t>
        <a:bodyPr/>
        <a:lstStyle/>
        <a:p>
          <a:endParaRPr lang="ru-RU"/>
        </a:p>
      </dgm:t>
    </dgm:pt>
    <dgm:pt modelId="{02F2EEB5-B59E-A346-818E-D70299F2AB1B}" type="pres">
      <dgm:prSet presAssocID="{C713F059-3BC1-3146-A165-81F7C4FA79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FC3EA-3E79-9646-9D14-EA103A3DF5AE}" type="pres">
      <dgm:prSet presAssocID="{7E9CBFDB-1317-7A40-AD5B-F55FE7A143EC}" presName="root1" presStyleCnt="0"/>
      <dgm:spPr/>
    </dgm:pt>
    <dgm:pt modelId="{12F63AAA-F238-BC4F-B5EF-68BCD265B6E1}" type="pres">
      <dgm:prSet presAssocID="{7E9CBFDB-1317-7A40-AD5B-F55FE7A143E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77AA3-5512-9949-9178-40D69BD0404D}" type="pres">
      <dgm:prSet presAssocID="{7E9CBFDB-1317-7A40-AD5B-F55FE7A143EC}" presName="level2hierChild" presStyleCnt="0"/>
      <dgm:spPr/>
    </dgm:pt>
    <dgm:pt modelId="{2BEC65A7-12ED-FA4A-879F-62DF287027D2}" type="pres">
      <dgm:prSet presAssocID="{95A8C22B-9674-5C4D-8155-7165B0D0A9A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28D8F07-051C-EC42-9189-808F5EC5F4F5}" type="pres">
      <dgm:prSet presAssocID="{95A8C22B-9674-5C4D-8155-7165B0D0A9A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B09F568-2E98-FD43-B5A3-490C7B22133A}" type="pres">
      <dgm:prSet presAssocID="{6C11DEAE-CAF7-F049-B4DA-8C73787DF930}" presName="root2" presStyleCnt="0"/>
      <dgm:spPr/>
    </dgm:pt>
    <dgm:pt modelId="{54D1F914-F1C3-EE43-91C5-64A1B58E4264}" type="pres">
      <dgm:prSet presAssocID="{6C11DEAE-CAF7-F049-B4DA-8C73787DF93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B56D93-9B67-8243-ACAE-88C27EB6778E}" type="pres">
      <dgm:prSet presAssocID="{6C11DEAE-CAF7-F049-B4DA-8C73787DF930}" presName="level3hierChild" presStyleCnt="0"/>
      <dgm:spPr/>
    </dgm:pt>
    <dgm:pt modelId="{6F6CBD6D-FA00-E845-8B94-A080180AD419}" type="pres">
      <dgm:prSet presAssocID="{DBEFEA86-062A-5246-BCF0-1BC014FD1DF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A4E96C0-8753-7E45-9555-02133EDB95F8}" type="pres">
      <dgm:prSet presAssocID="{DBEFEA86-062A-5246-BCF0-1BC014FD1DF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069FD42-B2C1-A644-974C-B6406D0FADAA}" type="pres">
      <dgm:prSet presAssocID="{D17FE893-66E2-0D45-B23E-CCD02623D91A}" presName="root2" presStyleCnt="0"/>
      <dgm:spPr/>
    </dgm:pt>
    <dgm:pt modelId="{0EA37F8B-2D65-0D42-AB38-C3345F09BB71}" type="pres">
      <dgm:prSet presAssocID="{D17FE893-66E2-0D45-B23E-CCD02623D91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DD66FB-49BB-DE41-8EC7-B90A2D53AF26}" type="pres">
      <dgm:prSet presAssocID="{D17FE893-66E2-0D45-B23E-CCD02623D91A}" presName="level3hierChild" presStyleCnt="0"/>
      <dgm:spPr/>
    </dgm:pt>
    <dgm:pt modelId="{B2EAA878-A8FC-4B4D-BA72-CB56E685C1DE}" type="pres">
      <dgm:prSet presAssocID="{054CAB7F-0EF9-004A-BACD-7B516FD42ED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4CE857C-194E-124D-BFAC-A05B708203BA}" type="pres">
      <dgm:prSet presAssocID="{054CAB7F-0EF9-004A-BACD-7B516FD42ED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4E5526A-4ECA-9D4A-A895-E0E3F11A6D6F}" type="pres">
      <dgm:prSet presAssocID="{8A62C618-F73A-9149-9FB6-C1DD0351E7CD}" presName="root2" presStyleCnt="0"/>
      <dgm:spPr/>
    </dgm:pt>
    <dgm:pt modelId="{F76F792C-648E-3E48-8313-B22C9F08EFD8}" type="pres">
      <dgm:prSet presAssocID="{8A62C618-F73A-9149-9FB6-C1DD0351E7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5A6ADF-1588-9B48-9A41-9D7EF9B94A2E}" type="pres">
      <dgm:prSet presAssocID="{8A62C618-F73A-9149-9FB6-C1DD0351E7CD}" presName="level3hierChild" presStyleCnt="0"/>
      <dgm:spPr/>
    </dgm:pt>
  </dgm:ptLst>
  <dgm:cxnLst>
    <dgm:cxn modelId="{B25DF95C-AB61-2344-AE39-2A05CB8C20FD}" type="presOf" srcId="{8A62C618-F73A-9149-9FB6-C1DD0351E7CD}" destId="{F76F792C-648E-3E48-8313-B22C9F08EFD8}" srcOrd="0" destOrd="0" presId="urn:microsoft.com/office/officeart/2008/layout/HorizontalMultiLevelHierarchy"/>
    <dgm:cxn modelId="{127209B7-6563-9041-B0EB-A5310BC19DF7}" type="presOf" srcId="{95A8C22B-9674-5C4D-8155-7165B0D0A9A9}" destId="{2BEC65A7-12ED-FA4A-879F-62DF287027D2}" srcOrd="0" destOrd="0" presId="urn:microsoft.com/office/officeart/2008/layout/HorizontalMultiLevelHierarchy"/>
    <dgm:cxn modelId="{5766E00C-026B-A74D-A562-838FBDF7C300}" type="presOf" srcId="{DBEFEA86-062A-5246-BCF0-1BC014FD1DF7}" destId="{5A4E96C0-8753-7E45-9555-02133EDB95F8}" srcOrd="1" destOrd="0" presId="urn:microsoft.com/office/officeart/2008/layout/HorizontalMultiLevelHierarchy"/>
    <dgm:cxn modelId="{56BE64DF-12DB-8B4C-AD34-F73E7C308AB0}" srcId="{7E9CBFDB-1317-7A40-AD5B-F55FE7A143EC}" destId="{8A62C618-F73A-9149-9FB6-C1DD0351E7CD}" srcOrd="2" destOrd="0" parTransId="{054CAB7F-0EF9-004A-BACD-7B516FD42ED4}" sibTransId="{021770DC-A0B6-2645-B0D8-2D4A101CE0C2}"/>
    <dgm:cxn modelId="{C7DA8D72-C2F4-0741-A622-451164A14542}" type="presOf" srcId="{DBEFEA86-062A-5246-BCF0-1BC014FD1DF7}" destId="{6F6CBD6D-FA00-E845-8B94-A080180AD419}" srcOrd="0" destOrd="0" presId="urn:microsoft.com/office/officeart/2008/layout/HorizontalMultiLevelHierarchy"/>
    <dgm:cxn modelId="{7DCFAE3F-AF9F-D249-AA15-7C18A1F4304C}" type="presOf" srcId="{C713F059-3BC1-3146-A165-81F7C4FA797A}" destId="{02F2EEB5-B59E-A346-818E-D70299F2AB1B}" srcOrd="0" destOrd="0" presId="urn:microsoft.com/office/officeart/2008/layout/HorizontalMultiLevelHierarchy"/>
    <dgm:cxn modelId="{7BE6D1CC-BB91-5140-8953-0419E48BB046}" srcId="{7E9CBFDB-1317-7A40-AD5B-F55FE7A143EC}" destId="{6C11DEAE-CAF7-F049-B4DA-8C73787DF930}" srcOrd="0" destOrd="0" parTransId="{95A8C22B-9674-5C4D-8155-7165B0D0A9A9}" sibTransId="{48C2AB22-6819-ED45-8FF3-9DFDA8841371}"/>
    <dgm:cxn modelId="{959CC759-E45F-AF42-84EF-00FF726331D4}" type="presOf" srcId="{054CAB7F-0EF9-004A-BACD-7B516FD42ED4}" destId="{54CE857C-194E-124D-BFAC-A05B708203BA}" srcOrd="1" destOrd="0" presId="urn:microsoft.com/office/officeart/2008/layout/HorizontalMultiLevelHierarchy"/>
    <dgm:cxn modelId="{CD0D6331-0E24-9541-B9F5-ABCB8D630EC5}" type="presOf" srcId="{6C11DEAE-CAF7-F049-B4DA-8C73787DF930}" destId="{54D1F914-F1C3-EE43-91C5-64A1B58E4264}" srcOrd="0" destOrd="0" presId="urn:microsoft.com/office/officeart/2008/layout/HorizontalMultiLevelHierarchy"/>
    <dgm:cxn modelId="{7F133FEA-1B81-9648-8745-DF696730F87D}" type="presOf" srcId="{054CAB7F-0EF9-004A-BACD-7B516FD42ED4}" destId="{B2EAA878-A8FC-4B4D-BA72-CB56E685C1DE}" srcOrd="0" destOrd="0" presId="urn:microsoft.com/office/officeart/2008/layout/HorizontalMultiLevelHierarchy"/>
    <dgm:cxn modelId="{C32BD95A-3379-764A-A028-B1B243FDD5A4}" srcId="{C713F059-3BC1-3146-A165-81F7C4FA797A}" destId="{7E9CBFDB-1317-7A40-AD5B-F55FE7A143EC}" srcOrd="0" destOrd="0" parTransId="{B7AE8BF5-2849-8D4E-B84D-C74E2451437A}" sibTransId="{718C379B-9279-7346-855D-8FEF8A8BEB6C}"/>
    <dgm:cxn modelId="{EBCDC599-7E53-374B-B4CC-9736DED8C3CA}" type="presOf" srcId="{D17FE893-66E2-0D45-B23E-CCD02623D91A}" destId="{0EA37F8B-2D65-0D42-AB38-C3345F09BB71}" srcOrd="0" destOrd="0" presId="urn:microsoft.com/office/officeart/2008/layout/HorizontalMultiLevelHierarchy"/>
    <dgm:cxn modelId="{A0B8AABA-0892-3F4E-9EDB-AF5F9FD44CA8}" srcId="{7E9CBFDB-1317-7A40-AD5B-F55FE7A143EC}" destId="{D17FE893-66E2-0D45-B23E-CCD02623D91A}" srcOrd="1" destOrd="0" parTransId="{DBEFEA86-062A-5246-BCF0-1BC014FD1DF7}" sibTransId="{D278DE6E-0166-E34C-842D-4C39D813ECFE}"/>
    <dgm:cxn modelId="{4F00CF89-019E-AC4D-8F4A-DDF92A820430}" type="presOf" srcId="{95A8C22B-9674-5C4D-8155-7165B0D0A9A9}" destId="{528D8F07-051C-EC42-9189-808F5EC5F4F5}" srcOrd="1" destOrd="0" presId="urn:microsoft.com/office/officeart/2008/layout/HorizontalMultiLevelHierarchy"/>
    <dgm:cxn modelId="{9AF63CC0-A2E8-1444-ABCA-EF77AC3253E4}" type="presOf" srcId="{7E9CBFDB-1317-7A40-AD5B-F55FE7A143EC}" destId="{12F63AAA-F238-BC4F-B5EF-68BCD265B6E1}" srcOrd="0" destOrd="0" presId="urn:microsoft.com/office/officeart/2008/layout/HorizontalMultiLevelHierarchy"/>
    <dgm:cxn modelId="{A2EB48DE-7B49-1442-A9E2-923657862B4B}" type="presParOf" srcId="{02F2EEB5-B59E-A346-818E-D70299F2AB1B}" destId="{D23FC3EA-3E79-9646-9D14-EA103A3DF5AE}" srcOrd="0" destOrd="0" presId="urn:microsoft.com/office/officeart/2008/layout/HorizontalMultiLevelHierarchy"/>
    <dgm:cxn modelId="{AC95DC7C-B1A8-F547-AF5C-09F49B2188B0}" type="presParOf" srcId="{D23FC3EA-3E79-9646-9D14-EA103A3DF5AE}" destId="{12F63AAA-F238-BC4F-B5EF-68BCD265B6E1}" srcOrd="0" destOrd="0" presId="urn:microsoft.com/office/officeart/2008/layout/HorizontalMultiLevelHierarchy"/>
    <dgm:cxn modelId="{97BE6FA3-5447-A14D-BF6C-90C928025B6E}" type="presParOf" srcId="{D23FC3EA-3E79-9646-9D14-EA103A3DF5AE}" destId="{08077AA3-5512-9949-9178-40D69BD0404D}" srcOrd="1" destOrd="0" presId="urn:microsoft.com/office/officeart/2008/layout/HorizontalMultiLevelHierarchy"/>
    <dgm:cxn modelId="{17E6E4A4-08FD-FA4E-BA7E-D891023492A0}" type="presParOf" srcId="{08077AA3-5512-9949-9178-40D69BD0404D}" destId="{2BEC65A7-12ED-FA4A-879F-62DF287027D2}" srcOrd="0" destOrd="0" presId="urn:microsoft.com/office/officeart/2008/layout/HorizontalMultiLevelHierarchy"/>
    <dgm:cxn modelId="{A7FC7812-F6D8-3448-B753-1DB6CC16C529}" type="presParOf" srcId="{2BEC65A7-12ED-FA4A-879F-62DF287027D2}" destId="{528D8F07-051C-EC42-9189-808F5EC5F4F5}" srcOrd="0" destOrd="0" presId="urn:microsoft.com/office/officeart/2008/layout/HorizontalMultiLevelHierarchy"/>
    <dgm:cxn modelId="{F99E00AA-0C74-7749-8DA7-10DDDD42EB7D}" type="presParOf" srcId="{08077AA3-5512-9949-9178-40D69BD0404D}" destId="{7B09F568-2E98-FD43-B5A3-490C7B22133A}" srcOrd="1" destOrd="0" presId="urn:microsoft.com/office/officeart/2008/layout/HorizontalMultiLevelHierarchy"/>
    <dgm:cxn modelId="{7708C1A5-0999-1B47-AA82-82AE40C7F706}" type="presParOf" srcId="{7B09F568-2E98-FD43-B5A3-490C7B22133A}" destId="{54D1F914-F1C3-EE43-91C5-64A1B58E4264}" srcOrd="0" destOrd="0" presId="urn:microsoft.com/office/officeart/2008/layout/HorizontalMultiLevelHierarchy"/>
    <dgm:cxn modelId="{D618B1FE-F535-E940-9FE8-B51538CCB757}" type="presParOf" srcId="{7B09F568-2E98-FD43-B5A3-490C7B22133A}" destId="{25B56D93-9B67-8243-ACAE-88C27EB6778E}" srcOrd="1" destOrd="0" presId="urn:microsoft.com/office/officeart/2008/layout/HorizontalMultiLevelHierarchy"/>
    <dgm:cxn modelId="{B87D37E8-0DBB-A14E-A9E6-8EBB775A5366}" type="presParOf" srcId="{08077AA3-5512-9949-9178-40D69BD0404D}" destId="{6F6CBD6D-FA00-E845-8B94-A080180AD419}" srcOrd="2" destOrd="0" presId="urn:microsoft.com/office/officeart/2008/layout/HorizontalMultiLevelHierarchy"/>
    <dgm:cxn modelId="{710566D8-B78D-C046-A017-EB17226E2C7E}" type="presParOf" srcId="{6F6CBD6D-FA00-E845-8B94-A080180AD419}" destId="{5A4E96C0-8753-7E45-9555-02133EDB95F8}" srcOrd="0" destOrd="0" presId="urn:microsoft.com/office/officeart/2008/layout/HorizontalMultiLevelHierarchy"/>
    <dgm:cxn modelId="{C12E875B-3695-2940-833F-F7829781D1C7}" type="presParOf" srcId="{08077AA3-5512-9949-9178-40D69BD0404D}" destId="{D069FD42-B2C1-A644-974C-B6406D0FADAA}" srcOrd="3" destOrd="0" presId="urn:microsoft.com/office/officeart/2008/layout/HorizontalMultiLevelHierarchy"/>
    <dgm:cxn modelId="{88E6D3C6-EF1C-F24E-9742-E33D9A1809EA}" type="presParOf" srcId="{D069FD42-B2C1-A644-974C-B6406D0FADAA}" destId="{0EA37F8B-2D65-0D42-AB38-C3345F09BB71}" srcOrd="0" destOrd="0" presId="urn:microsoft.com/office/officeart/2008/layout/HorizontalMultiLevelHierarchy"/>
    <dgm:cxn modelId="{C0573AB8-17F8-964F-89B0-6CFAAF11DDC1}" type="presParOf" srcId="{D069FD42-B2C1-A644-974C-B6406D0FADAA}" destId="{6DDD66FB-49BB-DE41-8EC7-B90A2D53AF26}" srcOrd="1" destOrd="0" presId="urn:microsoft.com/office/officeart/2008/layout/HorizontalMultiLevelHierarchy"/>
    <dgm:cxn modelId="{19B342B1-165E-9F4B-9E52-70A896057246}" type="presParOf" srcId="{08077AA3-5512-9949-9178-40D69BD0404D}" destId="{B2EAA878-A8FC-4B4D-BA72-CB56E685C1DE}" srcOrd="4" destOrd="0" presId="urn:microsoft.com/office/officeart/2008/layout/HorizontalMultiLevelHierarchy"/>
    <dgm:cxn modelId="{E248955C-3E54-3043-A5B7-F15341F16830}" type="presParOf" srcId="{B2EAA878-A8FC-4B4D-BA72-CB56E685C1DE}" destId="{54CE857C-194E-124D-BFAC-A05B708203BA}" srcOrd="0" destOrd="0" presId="urn:microsoft.com/office/officeart/2008/layout/HorizontalMultiLevelHierarchy"/>
    <dgm:cxn modelId="{69360C20-4EE3-0841-B161-C9DF1AD7B61B}" type="presParOf" srcId="{08077AA3-5512-9949-9178-40D69BD0404D}" destId="{64E5526A-4ECA-9D4A-A895-E0E3F11A6D6F}" srcOrd="5" destOrd="0" presId="urn:microsoft.com/office/officeart/2008/layout/HorizontalMultiLevelHierarchy"/>
    <dgm:cxn modelId="{670C9C3E-00D2-954B-9E87-D5A86DD5E009}" type="presParOf" srcId="{64E5526A-4ECA-9D4A-A895-E0E3F11A6D6F}" destId="{F76F792C-648E-3E48-8313-B22C9F08EFD8}" srcOrd="0" destOrd="0" presId="urn:microsoft.com/office/officeart/2008/layout/HorizontalMultiLevelHierarchy"/>
    <dgm:cxn modelId="{1860EC4B-A925-7448-B75D-77E1219B967E}" type="presParOf" srcId="{64E5526A-4ECA-9D4A-A895-E0E3F11A6D6F}" destId="{E75A6ADF-1588-9B48-9A41-9D7EF9B94A2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4615B-9AB2-7D47-9E06-551319067F0E}">
      <dsp:nvSpPr>
        <dsp:cNvPr id="0" name=""/>
        <dsp:cNvSpPr/>
      </dsp:nvSpPr>
      <dsp:spPr>
        <a:xfrm>
          <a:off x="357425" y="62764"/>
          <a:ext cx="4180064" cy="703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ФУНКЦИИ</a:t>
          </a:r>
          <a:endParaRPr lang="ru-RU" sz="4000" kern="1200" dirty="0"/>
        </a:p>
      </dsp:txBody>
      <dsp:txXfrm>
        <a:off x="378028" y="83367"/>
        <a:ext cx="4138858" cy="662243"/>
      </dsp:txXfrm>
    </dsp:sp>
    <dsp:sp modelId="{18223501-C38D-614B-94F4-DECD9F9640F3}">
      <dsp:nvSpPr>
        <dsp:cNvPr id="0" name=""/>
        <dsp:cNvSpPr/>
      </dsp:nvSpPr>
      <dsp:spPr>
        <a:xfrm>
          <a:off x="729711" y="766213"/>
          <a:ext cx="91440" cy="514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995"/>
              </a:lnTo>
              <a:lnTo>
                <a:pt x="109103" y="514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AC96C-7E08-E743-AB5C-FFE0A25C1A9E}">
      <dsp:nvSpPr>
        <dsp:cNvPr id="0" name=""/>
        <dsp:cNvSpPr/>
      </dsp:nvSpPr>
      <dsp:spPr>
        <a:xfrm>
          <a:off x="838815" y="929484"/>
          <a:ext cx="2830094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8000"/>
              </a:solidFill>
            </a:rPr>
            <a:t>разработка и реализация программ учебных дисциплин в рамках основной общеобразовательной программы</a:t>
          </a:r>
          <a:endParaRPr lang="ru-RU" sz="1400" b="1" kern="1200" dirty="0">
            <a:solidFill>
              <a:srgbClr val="008000"/>
            </a:solidFill>
          </a:endParaRPr>
        </a:p>
      </dsp:txBody>
      <dsp:txXfrm>
        <a:off x="859418" y="950087"/>
        <a:ext cx="2788888" cy="662243"/>
      </dsp:txXfrm>
    </dsp:sp>
    <dsp:sp modelId="{24278329-63FC-B046-8A55-92AAC997DCC5}">
      <dsp:nvSpPr>
        <dsp:cNvPr id="0" name=""/>
        <dsp:cNvSpPr/>
      </dsp:nvSpPr>
      <dsp:spPr>
        <a:xfrm>
          <a:off x="729711" y="766213"/>
          <a:ext cx="91440" cy="1394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4306"/>
              </a:lnTo>
              <a:lnTo>
                <a:pt x="109103" y="13943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EF9BC-50B0-4B47-A5E0-B0435389A939}">
      <dsp:nvSpPr>
        <dsp:cNvPr id="0" name=""/>
        <dsp:cNvSpPr/>
      </dsp:nvSpPr>
      <dsp:spPr>
        <a:xfrm>
          <a:off x="838815" y="1808795"/>
          <a:ext cx="2822294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8000"/>
              </a:solidFill>
            </a:rPr>
            <a:t>осуществление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профессиональной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деятельности</a:t>
          </a:r>
          <a:r>
            <a:rPr lang="en-US" sz="1400" b="1" kern="1200" dirty="0" smtClean="0">
              <a:solidFill>
                <a:srgbClr val="008000"/>
              </a:solidFill>
            </a:rPr>
            <a:t> в </a:t>
          </a:r>
          <a:r>
            <a:rPr lang="en-US" sz="1400" b="1" kern="1200" dirty="0" err="1" smtClean="0">
              <a:solidFill>
                <a:srgbClr val="008000"/>
              </a:solidFill>
            </a:rPr>
            <a:t>соответствии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с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требованиями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ru-RU" sz="1400" b="1" kern="1200" dirty="0" smtClean="0">
              <a:solidFill>
                <a:srgbClr val="008000"/>
              </a:solidFill>
            </a:rPr>
            <a:t> ФГОС ДО</a:t>
          </a:r>
          <a:endParaRPr lang="ru-RU" sz="1400" b="1" kern="1200" dirty="0">
            <a:solidFill>
              <a:srgbClr val="008000"/>
            </a:solidFill>
          </a:endParaRPr>
        </a:p>
      </dsp:txBody>
      <dsp:txXfrm>
        <a:off x="859418" y="1829398"/>
        <a:ext cx="2781088" cy="662243"/>
      </dsp:txXfrm>
    </dsp:sp>
    <dsp:sp modelId="{A2A706CE-C3F1-8845-BC61-760668702B4C}">
      <dsp:nvSpPr>
        <dsp:cNvPr id="0" name=""/>
        <dsp:cNvSpPr/>
      </dsp:nvSpPr>
      <dsp:spPr>
        <a:xfrm>
          <a:off x="729711" y="766213"/>
          <a:ext cx="91440" cy="2273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3618"/>
              </a:lnTo>
              <a:lnTo>
                <a:pt x="109103" y="2273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C06E3-50A6-D34B-AA92-FBC2578E6896}">
      <dsp:nvSpPr>
        <dsp:cNvPr id="0" name=""/>
        <dsp:cNvSpPr/>
      </dsp:nvSpPr>
      <dsp:spPr>
        <a:xfrm>
          <a:off x="838815" y="2688107"/>
          <a:ext cx="2822294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rgbClr val="008000"/>
              </a:solidFill>
            </a:rPr>
            <a:t>организация</a:t>
          </a:r>
          <a:r>
            <a:rPr lang="en-US" sz="1200" b="1" kern="1200" dirty="0" smtClean="0">
              <a:solidFill>
                <a:srgbClr val="008000"/>
              </a:solidFill>
            </a:rPr>
            <a:t>, </a:t>
          </a:r>
          <a:r>
            <a:rPr lang="en-US" sz="1200" b="1" kern="1200" dirty="0" err="1" smtClean="0">
              <a:solidFill>
                <a:srgbClr val="008000"/>
              </a:solidFill>
            </a:rPr>
            <a:t>осуществление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контроля</a:t>
          </a:r>
          <a:r>
            <a:rPr lang="en-US" sz="1200" b="1" kern="1200" dirty="0" smtClean="0">
              <a:solidFill>
                <a:srgbClr val="008000"/>
              </a:solidFill>
            </a:rPr>
            <a:t> и оценки учебных </a:t>
          </a:r>
          <a:r>
            <a:rPr lang="en-US" sz="1200" b="1" kern="1200" dirty="0" err="1" smtClean="0">
              <a:solidFill>
                <a:srgbClr val="008000"/>
              </a:solidFill>
            </a:rPr>
            <a:t>достижений</a:t>
          </a:r>
          <a:r>
            <a:rPr lang="en-US" sz="1200" b="1" kern="1200" dirty="0" smtClean="0">
              <a:solidFill>
                <a:srgbClr val="008000"/>
              </a:solidFill>
            </a:rPr>
            <a:t>, </a:t>
          </a:r>
          <a:r>
            <a:rPr lang="en-US" sz="1200" b="1" kern="1200" dirty="0" err="1" smtClean="0">
              <a:solidFill>
                <a:srgbClr val="008000"/>
              </a:solidFill>
            </a:rPr>
            <a:t>текущих</a:t>
          </a:r>
          <a:r>
            <a:rPr lang="en-US" sz="1200" b="1" kern="1200" dirty="0" smtClean="0">
              <a:solidFill>
                <a:srgbClr val="008000"/>
              </a:solidFill>
            </a:rPr>
            <a:t> и </a:t>
          </a:r>
          <a:r>
            <a:rPr lang="en-US" sz="1200" b="1" kern="1200" dirty="0" err="1" smtClean="0">
              <a:solidFill>
                <a:srgbClr val="008000"/>
              </a:solidFill>
            </a:rPr>
            <a:t>итоговых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результатов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освоения</a:t>
          </a:r>
          <a:r>
            <a:rPr lang="en-US" sz="1200" b="1" kern="1200" dirty="0" smtClean="0">
              <a:solidFill>
                <a:srgbClr val="008000"/>
              </a:solidFill>
            </a:rPr>
            <a:t> основной </a:t>
          </a:r>
          <a:r>
            <a:rPr lang="en-US" sz="1200" b="1" kern="1200" dirty="0" err="1" smtClean="0">
              <a:solidFill>
                <a:srgbClr val="008000"/>
              </a:solidFill>
            </a:rPr>
            <a:t>образовательной</a:t>
          </a:r>
          <a:r>
            <a:rPr lang="en-US" sz="1200" b="1" kern="1200" dirty="0" smtClean="0">
              <a:solidFill>
                <a:srgbClr val="008000"/>
              </a:solidFill>
            </a:rPr>
            <a:t> программы </a:t>
          </a:r>
          <a:r>
            <a:rPr lang="en-US" sz="1200" b="1" kern="1200" dirty="0" err="1" smtClean="0">
              <a:solidFill>
                <a:srgbClr val="008000"/>
              </a:solidFill>
            </a:rPr>
            <a:t>обучающимися</a:t>
          </a:r>
          <a:endParaRPr lang="ru-RU" sz="900" b="1" kern="1200" dirty="0">
            <a:solidFill>
              <a:srgbClr val="008000"/>
            </a:solidFill>
          </a:endParaRPr>
        </a:p>
      </dsp:txBody>
      <dsp:txXfrm>
        <a:off x="859418" y="2708710"/>
        <a:ext cx="2781088" cy="662243"/>
      </dsp:txXfrm>
    </dsp:sp>
    <dsp:sp modelId="{AF8BD5AB-79A8-9B45-8BE4-5A6CA45F1225}">
      <dsp:nvSpPr>
        <dsp:cNvPr id="0" name=""/>
        <dsp:cNvSpPr/>
      </dsp:nvSpPr>
      <dsp:spPr>
        <a:xfrm>
          <a:off x="729711" y="766213"/>
          <a:ext cx="91440" cy="31529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2929"/>
              </a:lnTo>
              <a:lnTo>
                <a:pt x="109103" y="31529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66146-F7F5-FD47-A351-3EC069C8CBA7}">
      <dsp:nvSpPr>
        <dsp:cNvPr id="0" name=""/>
        <dsp:cNvSpPr/>
      </dsp:nvSpPr>
      <dsp:spPr>
        <a:xfrm>
          <a:off x="838815" y="3567418"/>
          <a:ext cx="2680884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8000"/>
              </a:solidFill>
            </a:rPr>
            <a:t>формирование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универсальных</a:t>
          </a:r>
          <a:r>
            <a:rPr lang="en-US" sz="1400" b="1" kern="1200" dirty="0" smtClean="0">
              <a:solidFill>
                <a:srgbClr val="008000"/>
              </a:solidFill>
            </a:rPr>
            <a:t> учебных </a:t>
          </a:r>
          <a:r>
            <a:rPr lang="en-US" sz="1400" b="1" kern="1200" dirty="0" err="1" smtClean="0">
              <a:solidFill>
                <a:srgbClr val="008000"/>
              </a:solidFill>
            </a:rPr>
            <a:t>действий</a:t>
          </a:r>
          <a:endParaRPr lang="ru-RU" sz="1400" b="1" kern="1200" dirty="0">
            <a:solidFill>
              <a:srgbClr val="008000"/>
            </a:solidFill>
          </a:endParaRPr>
        </a:p>
      </dsp:txBody>
      <dsp:txXfrm>
        <a:off x="859418" y="3588021"/>
        <a:ext cx="2639678" cy="662243"/>
      </dsp:txXfrm>
    </dsp:sp>
    <dsp:sp modelId="{D5396B57-BD11-A848-9FD2-236AC30B6165}">
      <dsp:nvSpPr>
        <dsp:cNvPr id="0" name=""/>
        <dsp:cNvSpPr/>
      </dsp:nvSpPr>
      <dsp:spPr>
        <a:xfrm>
          <a:off x="4387246" y="62764"/>
          <a:ext cx="3539179" cy="703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ПЕДАГОГА</a:t>
          </a:r>
          <a:endParaRPr lang="ru-RU" sz="4000" kern="1200" dirty="0"/>
        </a:p>
      </dsp:txBody>
      <dsp:txXfrm>
        <a:off x="4407849" y="83367"/>
        <a:ext cx="3497973" cy="662243"/>
      </dsp:txXfrm>
    </dsp:sp>
    <dsp:sp modelId="{14F28B4B-95FA-F449-83FC-79CC386C61A3}">
      <dsp:nvSpPr>
        <dsp:cNvPr id="0" name=""/>
        <dsp:cNvSpPr/>
      </dsp:nvSpPr>
      <dsp:spPr>
        <a:xfrm>
          <a:off x="4741164" y="766213"/>
          <a:ext cx="501262" cy="51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995"/>
              </a:lnTo>
              <a:lnTo>
                <a:pt x="501262" y="51499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1FEB0-4D51-0C4C-9417-88F91D3AF240}">
      <dsp:nvSpPr>
        <dsp:cNvPr id="0" name=""/>
        <dsp:cNvSpPr/>
      </dsp:nvSpPr>
      <dsp:spPr>
        <a:xfrm>
          <a:off x="5242427" y="929484"/>
          <a:ext cx="2963682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rgbClr val="008000"/>
              </a:solidFill>
            </a:rPr>
            <a:t>участие</a:t>
          </a:r>
          <a:r>
            <a:rPr lang="en-US" sz="1200" b="1" kern="1200" dirty="0" smtClean="0">
              <a:solidFill>
                <a:srgbClr val="008000"/>
              </a:solidFill>
            </a:rPr>
            <a:t> в </a:t>
          </a:r>
          <a:r>
            <a:rPr lang="en-US" sz="1200" b="1" kern="1200" dirty="0" err="1" smtClean="0">
              <a:solidFill>
                <a:srgbClr val="008000"/>
              </a:solidFill>
            </a:rPr>
            <a:t>разработке</a:t>
          </a:r>
          <a:r>
            <a:rPr lang="en-US" sz="1200" b="1" kern="1200" dirty="0" smtClean="0">
              <a:solidFill>
                <a:srgbClr val="008000"/>
              </a:solidFill>
            </a:rPr>
            <a:t> и </a:t>
          </a:r>
          <a:r>
            <a:rPr lang="en-US" sz="1200" b="1" kern="1200" dirty="0" err="1" smtClean="0">
              <a:solidFill>
                <a:srgbClr val="008000"/>
              </a:solidFill>
            </a:rPr>
            <a:t>реализации</a:t>
          </a:r>
          <a:r>
            <a:rPr lang="en-US" sz="1200" b="1" kern="1200" dirty="0" smtClean="0">
              <a:solidFill>
                <a:srgbClr val="008000"/>
              </a:solidFill>
            </a:rPr>
            <a:t> программы </a:t>
          </a:r>
          <a:r>
            <a:rPr lang="en-US" sz="1200" b="1" kern="1200" dirty="0" err="1" smtClean="0">
              <a:solidFill>
                <a:srgbClr val="008000"/>
              </a:solidFill>
            </a:rPr>
            <a:t>развития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образовательной</a:t>
          </a:r>
          <a:r>
            <a:rPr lang="en-US" sz="1200" b="1" kern="1200" dirty="0" smtClean="0">
              <a:solidFill>
                <a:srgbClr val="008000"/>
              </a:solidFill>
            </a:rPr>
            <a:t> организации в </a:t>
          </a:r>
          <a:r>
            <a:rPr lang="en-US" sz="1200" b="1" kern="1200" dirty="0" err="1" smtClean="0">
              <a:solidFill>
                <a:srgbClr val="008000"/>
              </a:solidFill>
            </a:rPr>
            <a:t>целях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создания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безопасной</a:t>
          </a:r>
          <a:r>
            <a:rPr lang="en-US" sz="1200" b="1" kern="1200" dirty="0" smtClean="0">
              <a:solidFill>
                <a:srgbClr val="008000"/>
              </a:solidFill>
            </a:rPr>
            <a:t> и </a:t>
          </a:r>
          <a:r>
            <a:rPr lang="en-US" sz="1200" b="1" kern="1200" dirty="0" err="1" smtClean="0">
              <a:solidFill>
                <a:srgbClr val="008000"/>
              </a:solidFill>
            </a:rPr>
            <a:t>комфортной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образовательной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среды</a:t>
          </a:r>
          <a:endParaRPr lang="ru-RU" sz="1200" b="1" kern="1200" dirty="0">
            <a:solidFill>
              <a:srgbClr val="008000"/>
            </a:solidFill>
          </a:endParaRPr>
        </a:p>
      </dsp:txBody>
      <dsp:txXfrm>
        <a:off x="5263030" y="950087"/>
        <a:ext cx="2922476" cy="662243"/>
      </dsp:txXfrm>
    </dsp:sp>
    <dsp:sp modelId="{084B3265-1ADD-E34D-9BC1-F8B149288C8E}">
      <dsp:nvSpPr>
        <dsp:cNvPr id="0" name=""/>
        <dsp:cNvSpPr/>
      </dsp:nvSpPr>
      <dsp:spPr>
        <a:xfrm>
          <a:off x="4741164" y="766213"/>
          <a:ext cx="501262" cy="139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306"/>
              </a:lnTo>
              <a:lnTo>
                <a:pt x="501262" y="13943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4F9D8-C40C-FD41-8A08-3B37987451C0}">
      <dsp:nvSpPr>
        <dsp:cNvPr id="0" name=""/>
        <dsp:cNvSpPr/>
      </dsp:nvSpPr>
      <dsp:spPr>
        <a:xfrm>
          <a:off x="5242427" y="1808795"/>
          <a:ext cx="2907136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8000"/>
              </a:solidFill>
            </a:rPr>
            <a:t>планирование</a:t>
          </a:r>
          <a:r>
            <a:rPr lang="en-US" sz="1400" b="1" kern="1200" dirty="0" smtClean="0">
              <a:solidFill>
                <a:srgbClr val="008000"/>
              </a:solidFill>
            </a:rPr>
            <a:t> и </a:t>
          </a:r>
          <a:r>
            <a:rPr lang="en-US" sz="1400" b="1" kern="1200" dirty="0" err="1" smtClean="0">
              <a:solidFill>
                <a:srgbClr val="008000"/>
              </a:solidFill>
            </a:rPr>
            <a:t>проведение</a:t>
          </a:r>
          <a:r>
            <a:rPr lang="en-US" sz="1400" b="1" kern="1200" dirty="0" smtClean="0">
              <a:solidFill>
                <a:srgbClr val="008000"/>
              </a:solidFill>
            </a:rPr>
            <a:t> учебных </a:t>
          </a:r>
          <a:r>
            <a:rPr lang="en-US" sz="1400" b="1" kern="1200" dirty="0" err="1" smtClean="0">
              <a:solidFill>
                <a:srgbClr val="008000"/>
              </a:solidFill>
            </a:rPr>
            <a:t>занятий</a:t>
          </a:r>
          <a:endParaRPr lang="ru-RU" sz="1400" b="1" kern="1200" dirty="0">
            <a:solidFill>
              <a:srgbClr val="008000"/>
            </a:solidFill>
          </a:endParaRPr>
        </a:p>
      </dsp:txBody>
      <dsp:txXfrm>
        <a:off x="5263030" y="1829398"/>
        <a:ext cx="2865930" cy="662243"/>
      </dsp:txXfrm>
    </dsp:sp>
    <dsp:sp modelId="{2F384C01-6D4C-EF4B-B47B-65F98BB614E1}">
      <dsp:nvSpPr>
        <dsp:cNvPr id="0" name=""/>
        <dsp:cNvSpPr/>
      </dsp:nvSpPr>
      <dsp:spPr>
        <a:xfrm>
          <a:off x="4741164" y="766213"/>
          <a:ext cx="501262" cy="227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3618"/>
              </a:lnTo>
              <a:lnTo>
                <a:pt x="501262" y="22736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E2936-C41F-204E-B6C7-0EB03EF80E7E}">
      <dsp:nvSpPr>
        <dsp:cNvPr id="0" name=""/>
        <dsp:cNvSpPr/>
      </dsp:nvSpPr>
      <dsp:spPr>
        <a:xfrm>
          <a:off x="5242427" y="2688107"/>
          <a:ext cx="2963682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объективная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оценка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знаний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обучающихся</a:t>
          </a:r>
          <a:r>
            <a:rPr lang="en-US" sz="1200" b="1" kern="1200" dirty="0" smtClean="0">
              <a:solidFill>
                <a:srgbClr val="008000"/>
              </a:solidFill>
            </a:rPr>
            <a:t> на </a:t>
          </a:r>
          <a:r>
            <a:rPr lang="en-US" sz="1200" b="1" kern="1200" dirty="0" err="1" smtClean="0">
              <a:solidFill>
                <a:srgbClr val="008000"/>
              </a:solidFill>
            </a:rPr>
            <a:t>основе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тестирования</a:t>
          </a:r>
          <a:r>
            <a:rPr lang="en-US" sz="1200" b="1" kern="1200" dirty="0" smtClean="0">
              <a:solidFill>
                <a:srgbClr val="008000"/>
              </a:solidFill>
            </a:rPr>
            <a:t> и </a:t>
          </a:r>
          <a:r>
            <a:rPr lang="en-US" sz="1200" b="1" kern="1200" dirty="0" err="1" smtClean="0">
              <a:solidFill>
                <a:srgbClr val="008000"/>
              </a:solidFill>
            </a:rPr>
            <a:t>других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методов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контроля</a:t>
          </a:r>
          <a:r>
            <a:rPr lang="en-US" sz="1200" b="1" kern="1200" dirty="0" smtClean="0">
              <a:solidFill>
                <a:srgbClr val="008000"/>
              </a:solidFill>
            </a:rPr>
            <a:t> в </a:t>
          </a:r>
          <a:r>
            <a:rPr lang="en-US" sz="1200" b="1" kern="1200" dirty="0" err="1" smtClean="0">
              <a:solidFill>
                <a:srgbClr val="008000"/>
              </a:solidFill>
            </a:rPr>
            <a:t>соответствии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с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реальными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учебными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возможностями</a:t>
          </a:r>
          <a:r>
            <a:rPr lang="en-US" sz="1200" b="1" kern="1200" dirty="0" smtClean="0">
              <a:solidFill>
                <a:srgbClr val="008000"/>
              </a:solidFill>
            </a:rPr>
            <a:t> </a:t>
          </a:r>
          <a:r>
            <a:rPr lang="en-US" sz="1200" b="1" kern="1200" dirty="0" err="1" smtClean="0">
              <a:solidFill>
                <a:srgbClr val="008000"/>
              </a:solidFill>
            </a:rPr>
            <a:t>детей</a:t>
          </a:r>
          <a:endParaRPr lang="ru-RU" sz="1200" b="1" kern="1200" dirty="0">
            <a:solidFill>
              <a:srgbClr val="008000"/>
            </a:solidFill>
          </a:endParaRPr>
        </a:p>
      </dsp:txBody>
      <dsp:txXfrm>
        <a:off x="5263030" y="2708710"/>
        <a:ext cx="2922476" cy="662243"/>
      </dsp:txXfrm>
    </dsp:sp>
    <dsp:sp modelId="{9688947F-F770-5643-B605-E398EB7ED75E}">
      <dsp:nvSpPr>
        <dsp:cNvPr id="0" name=""/>
        <dsp:cNvSpPr/>
      </dsp:nvSpPr>
      <dsp:spPr>
        <a:xfrm>
          <a:off x="4741164" y="766213"/>
          <a:ext cx="501262" cy="3152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2929"/>
              </a:lnTo>
              <a:lnTo>
                <a:pt x="501262" y="315292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F425B-9AE5-DC40-9E43-F8668C90FB34}">
      <dsp:nvSpPr>
        <dsp:cNvPr id="0" name=""/>
        <dsp:cNvSpPr/>
      </dsp:nvSpPr>
      <dsp:spPr>
        <a:xfrm>
          <a:off x="5242427" y="3567418"/>
          <a:ext cx="2878829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8000"/>
              </a:solidFill>
            </a:rPr>
            <a:t>систематический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анализ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эффективности</a:t>
          </a:r>
          <a:r>
            <a:rPr lang="en-US" sz="1400" b="1" kern="1200" dirty="0" smtClean="0">
              <a:solidFill>
                <a:srgbClr val="008000"/>
              </a:solidFill>
            </a:rPr>
            <a:t> учебных </a:t>
          </a:r>
          <a:r>
            <a:rPr lang="en-US" sz="1400" b="1" kern="1200" dirty="0" err="1" smtClean="0">
              <a:solidFill>
                <a:srgbClr val="008000"/>
              </a:solidFill>
            </a:rPr>
            <a:t>занятий</a:t>
          </a:r>
          <a:r>
            <a:rPr lang="en-US" sz="1400" b="1" kern="1200" dirty="0" smtClean="0">
              <a:solidFill>
                <a:srgbClr val="008000"/>
              </a:solidFill>
            </a:rPr>
            <a:t> и </a:t>
          </a:r>
          <a:r>
            <a:rPr lang="en-US" sz="1400" b="1" kern="1200" dirty="0" err="1" smtClean="0">
              <a:solidFill>
                <a:srgbClr val="008000"/>
              </a:solidFill>
            </a:rPr>
            <a:t>подходов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к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обучению</a:t>
          </a:r>
          <a:endParaRPr lang="ru-RU" sz="1400" b="1" kern="1200" dirty="0">
            <a:solidFill>
              <a:srgbClr val="008000"/>
            </a:solidFill>
          </a:endParaRPr>
        </a:p>
      </dsp:txBody>
      <dsp:txXfrm>
        <a:off x="5263030" y="3588021"/>
        <a:ext cx="2837623" cy="662243"/>
      </dsp:txXfrm>
    </dsp:sp>
    <dsp:sp modelId="{4FC08B85-1EAD-1D4D-8339-492B1D2F71BA}">
      <dsp:nvSpPr>
        <dsp:cNvPr id="0" name=""/>
        <dsp:cNvSpPr/>
      </dsp:nvSpPr>
      <dsp:spPr>
        <a:xfrm>
          <a:off x="4741164" y="766213"/>
          <a:ext cx="501262" cy="4032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241"/>
              </a:lnTo>
              <a:lnTo>
                <a:pt x="501262" y="403224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02724-78BF-834C-8365-9719847E2FE1}">
      <dsp:nvSpPr>
        <dsp:cNvPr id="0" name=""/>
        <dsp:cNvSpPr/>
      </dsp:nvSpPr>
      <dsp:spPr>
        <a:xfrm>
          <a:off x="5242427" y="4446730"/>
          <a:ext cx="2822283" cy="703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rgbClr val="008000"/>
              </a:solidFill>
            </a:rPr>
            <a:t>формирование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навыков</a:t>
          </a:r>
          <a:r>
            <a:rPr lang="en-US" sz="1400" b="1" kern="1200" dirty="0" smtClean="0">
              <a:solidFill>
                <a:srgbClr val="008000"/>
              </a:solidFill>
            </a:rPr>
            <a:t>, </a:t>
          </a:r>
          <a:r>
            <a:rPr lang="en-US" sz="1400" b="1" kern="1200" dirty="0" err="1" smtClean="0">
              <a:solidFill>
                <a:srgbClr val="008000"/>
              </a:solidFill>
            </a:rPr>
            <a:t>связанных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с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информационно-коммуникационными</a:t>
          </a:r>
          <a:r>
            <a:rPr lang="en-US" sz="1400" b="1" kern="1200" dirty="0" smtClean="0">
              <a:solidFill>
                <a:srgbClr val="008000"/>
              </a:solidFill>
            </a:rPr>
            <a:t> </a:t>
          </a:r>
          <a:r>
            <a:rPr lang="en-US" sz="1400" b="1" kern="1200" dirty="0" err="1" smtClean="0">
              <a:solidFill>
                <a:srgbClr val="008000"/>
              </a:solidFill>
            </a:rPr>
            <a:t>технологиями</a:t>
          </a:r>
          <a:endParaRPr lang="ru-RU" sz="1400" b="1" kern="1200" dirty="0">
            <a:solidFill>
              <a:srgbClr val="008000"/>
            </a:solidFill>
          </a:endParaRPr>
        </a:p>
      </dsp:txBody>
      <dsp:txXfrm>
        <a:off x="5263030" y="4467333"/>
        <a:ext cx="2781077" cy="662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AA878-A8FC-4B4D-BA72-CB56E685C1DE}">
      <dsp:nvSpPr>
        <dsp:cNvPr id="0" name=""/>
        <dsp:cNvSpPr/>
      </dsp:nvSpPr>
      <dsp:spPr>
        <a:xfrm>
          <a:off x="2342005" y="2664295"/>
          <a:ext cx="664155" cy="126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077" y="0"/>
              </a:lnTo>
              <a:lnTo>
                <a:pt x="332077" y="1265540"/>
              </a:lnTo>
              <a:lnTo>
                <a:pt x="664155" y="12655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8352" y="3261335"/>
        <a:ext cx="71461" cy="71461"/>
      </dsp:txXfrm>
    </dsp:sp>
    <dsp:sp modelId="{6F6CBD6D-FA00-E845-8B94-A080180AD419}">
      <dsp:nvSpPr>
        <dsp:cNvPr id="0" name=""/>
        <dsp:cNvSpPr/>
      </dsp:nvSpPr>
      <dsp:spPr>
        <a:xfrm>
          <a:off x="2342005" y="2618576"/>
          <a:ext cx="664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155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57479" y="2647692"/>
        <a:ext cx="33207" cy="33207"/>
      </dsp:txXfrm>
    </dsp:sp>
    <dsp:sp modelId="{2BEC65A7-12ED-FA4A-879F-62DF287027D2}">
      <dsp:nvSpPr>
        <dsp:cNvPr id="0" name=""/>
        <dsp:cNvSpPr/>
      </dsp:nvSpPr>
      <dsp:spPr>
        <a:xfrm>
          <a:off x="2342005" y="1398755"/>
          <a:ext cx="664155" cy="1265540"/>
        </a:xfrm>
        <a:custGeom>
          <a:avLst/>
          <a:gdLst/>
          <a:ahLst/>
          <a:cxnLst/>
          <a:rect l="0" t="0" r="0" b="0"/>
          <a:pathLst>
            <a:path>
              <a:moveTo>
                <a:pt x="0" y="1265540"/>
              </a:moveTo>
              <a:lnTo>
                <a:pt x="332077" y="1265540"/>
              </a:lnTo>
              <a:lnTo>
                <a:pt x="332077" y="0"/>
              </a:lnTo>
              <a:lnTo>
                <a:pt x="66415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8352" y="1995794"/>
        <a:ext cx="71461" cy="71461"/>
      </dsp:txXfrm>
    </dsp:sp>
    <dsp:sp modelId="{12F63AAA-F238-BC4F-B5EF-68BCD265B6E1}">
      <dsp:nvSpPr>
        <dsp:cNvPr id="0" name=""/>
        <dsp:cNvSpPr/>
      </dsp:nvSpPr>
      <dsp:spPr>
        <a:xfrm rot="16200000">
          <a:off x="-828507" y="2158079"/>
          <a:ext cx="5328591" cy="1012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Область применения</a:t>
          </a:r>
          <a:endParaRPr lang="ru-RU" sz="4600" kern="1200" dirty="0"/>
        </a:p>
      </dsp:txBody>
      <dsp:txXfrm>
        <a:off x="-828507" y="2158079"/>
        <a:ext cx="5328591" cy="1012432"/>
      </dsp:txXfrm>
    </dsp:sp>
    <dsp:sp modelId="{54D1F914-F1C3-EE43-91C5-64A1B58E4264}">
      <dsp:nvSpPr>
        <dsp:cNvPr id="0" name=""/>
        <dsp:cNvSpPr/>
      </dsp:nvSpPr>
      <dsp:spPr>
        <a:xfrm>
          <a:off x="3006160" y="892539"/>
          <a:ext cx="3320778" cy="1012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работодателями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при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формировании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кадровой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политики</a:t>
          </a:r>
          <a:r>
            <a:rPr lang="en-US" sz="1700" kern="1200" dirty="0" smtClean="0"/>
            <a:t> и в </a:t>
          </a:r>
          <a:r>
            <a:rPr lang="en-US" sz="1700" kern="1200" dirty="0" err="1" smtClean="0"/>
            <a:t>управлении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персоналом</a:t>
          </a:r>
          <a:endParaRPr lang="ru-RU" sz="1700" kern="1200" dirty="0"/>
        </a:p>
      </dsp:txBody>
      <dsp:txXfrm>
        <a:off x="3006160" y="892539"/>
        <a:ext cx="3320778" cy="1012432"/>
      </dsp:txXfrm>
    </dsp:sp>
    <dsp:sp modelId="{0EA37F8B-2D65-0D42-AB38-C3345F09BB71}">
      <dsp:nvSpPr>
        <dsp:cNvPr id="0" name=""/>
        <dsp:cNvSpPr/>
      </dsp:nvSpPr>
      <dsp:spPr>
        <a:xfrm>
          <a:off x="3006160" y="2158079"/>
          <a:ext cx="3320778" cy="1012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при организации обучения и аттестации работников</a:t>
          </a:r>
          <a:endParaRPr lang="ru-RU" sz="1700" kern="1200" dirty="0"/>
        </a:p>
      </dsp:txBody>
      <dsp:txXfrm>
        <a:off x="3006160" y="2158079"/>
        <a:ext cx="3320778" cy="1012432"/>
      </dsp:txXfrm>
    </dsp:sp>
    <dsp:sp modelId="{F76F792C-648E-3E48-8313-B22C9F08EFD8}">
      <dsp:nvSpPr>
        <dsp:cNvPr id="0" name=""/>
        <dsp:cNvSpPr/>
      </dsp:nvSpPr>
      <dsp:spPr>
        <a:xfrm>
          <a:off x="3006160" y="3423620"/>
          <a:ext cx="3320778" cy="10124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заключении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трудовых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договоров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разработке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должностных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инструкций</a:t>
          </a:r>
          <a:r>
            <a:rPr lang="en-US" sz="1700" kern="1200" dirty="0" smtClean="0"/>
            <a:t> и </a:t>
          </a:r>
          <a:r>
            <a:rPr lang="en-US" sz="1700" kern="1200" dirty="0" err="1" smtClean="0"/>
            <a:t>установлении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систем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оплаты</a:t>
          </a:r>
          <a:r>
            <a:rPr lang="en-US" sz="1700" kern="1200" dirty="0" smtClean="0"/>
            <a:t> труда </a:t>
          </a:r>
          <a:r>
            <a:rPr lang="en-US" sz="1700" kern="1200" dirty="0" err="1" smtClean="0"/>
            <a:t>с</a:t>
          </a:r>
          <a:r>
            <a:rPr lang="en-US" sz="1700" kern="1200" dirty="0" smtClean="0"/>
            <a:t> 1 </a:t>
          </a:r>
          <a:r>
            <a:rPr lang="en-US" sz="1700" kern="1200" dirty="0" err="1" smtClean="0"/>
            <a:t>января</a:t>
          </a:r>
          <a:r>
            <a:rPr lang="en-US" sz="1700" kern="1200" dirty="0" smtClean="0"/>
            <a:t> 2015 </a:t>
          </a:r>
          <a:r>
            <a:rPr lang="en-US" sz="1700" kern="1200" dirty="0" err="1" smtClean="0"/>
            <a:t>года</a:t>
          </a:r>
          <a:r>
            <a:rPr lang="en-US" sz="1700" kern="1200" dirty="0" smtClean="0"/>
            <a:t>.</a:t>
          </a:r>
          <a:endParaRPr lang="ru-RU" sz="1700" kern="1200" dirty="0"/>
        </a:p>
      </dsp:txBody>
      <dsp:txXfrm>
        <a:off x="3006160" y="3423620"/>
        <a:ext cx="3320778" cy="1012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38D56-543A-3E4E-ABDC-9D0EFAE50052}" type="datetimeFigureOut">
              <a:rPr lang="ru-RU" smtClean="0"/>
              <a:t>03.02.14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41F96-28E7-AC44-9D9B-84FCFF16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0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Современный этап модернизации образования несет трансформированные требования к личности педагога, в том числе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педагога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дошкольного образования. Педагог дошкольного образования - ключевая фигура в реализации задач развития ребенка первых семи лет его жизни.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Профессиональный стандарт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включающий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территории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В стремительно меняющемся открытом мире главным профессиональным качеством, которое </a:t>
            </a:r>
            <a:r>
              <a:rPr lang="ru-RU" b="1" dirty="0" smtClean="0"/>
              <a:t>педагог должен постоянно демонстрировать своим ученикам, становится умение учиться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56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Профессиональный стандарт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уровневым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учитывающим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специфику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педагогов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дошкольных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учреждениях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основной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выдвигает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неотделимым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исключения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зависимости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склонностей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8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Профессиональный стандарт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прочего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– средство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педагогических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кадров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опыт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доказывает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выявляющей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стажировка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будущих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Предстоит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правовые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кадровые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экономические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стажировку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будущего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оптимальный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3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Характеристика стандарта: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Профессиональный стандарт педагога – рамочный документ, в котором определяются </a:t>
            </a:r>
            <a:r>
              <a:rPr lang="ru-RU" sz="1200" b="1" dirty="0" smtClean="0"/>
              <a:t>основные</a:t>
            </a:r>
            <a:r>
              <a:rPr lang="ru-RU" sz="1200" b="0" dirty="0" smtClean="0"/>
              <a:t> требования к его квалификации.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Введение профстандарта педагога предоставляет регионами РФ и ОУ дополнительные степени свободы, вместе с тем накладывая на них серьезную ответственность.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Общенациональная рамка стандарта может быть дополнена региональными требованиями, внутренним стандартом ОУ, в соответствии со спецификой реализуемых в данном ОУ</a:t>
            </a:r>
            <a:r>
              <a:rPr lang="ru-RU" sz="1200" b="0" baseline="0" dirty="0" smtClean="0"/>
              <a:t> образовательных программ</a:t>
            </a:r>
            <a:endParaRPr lang="ru-RU" sz="1200" b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itchFamily="34" charset="0"/>
              </a:rPr>
              <a:t>Необходимость наполнения профессионального стандарта учителя новыми компетенциями: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Работа с одаренными учащимися;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Работа в условиях реализации школой программ инклюзивного образования;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Преподавание русского языка учащимся, для которых он не является родным;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Работа с учащимися массовых школ, имеющими проблемы в развитии;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Работа с </a:t>
            </a:r>
            <a:r>
              <a:rPr lang="ru-RU" dirty="0" err="1" smtClean="0">
                <a:latin typeface="Calibri" pitchFamily="34" charset="0"/>
              </a:rPr>
              <a:t>девиантными</a:t>
            </a:r>
            <a:r>
              <a:rPr lang="ru-RU" dirty="0" smtClean="0">
                <a:latin typeface="Calibri" pitchFamily="34" charset="0"/>
              </a:rPr>
              <a:t> социально запущенными учащимися, имеющими серьезные отклонения в поведении;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Мониторинг и экспертиза качества обучения, соответствующие международным стандартам.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9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Профессиональный стандарт повышает ответственность педагога за результаты своего образования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Профессиональный стандарт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ребенка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современного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меняющемся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наполняется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психолого-педагогическими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призванными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помочь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стоящих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4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ориентированный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перспективу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ИКТ-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рассматриваться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оценки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достаточных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фрагментарные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ИКТ-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2000-х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квалификационные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прошедшее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информатизации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становится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педагогов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пользуются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сотовым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кратких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выступлениях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учащимся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рассылают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ориентированный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перспективу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ИКТ-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рассматриваться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оценки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достаточных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фрагментарные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ИКТ-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2000-х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квалификационные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прошедшее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информатизации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становится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педагогов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пользуются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сотовым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кратких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выступлениях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учащимся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рассылают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Расширенный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ориентированный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перспективу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ИКТ-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рассматриваться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критериев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оценки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достаточных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условий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фрагментарные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ИКТ-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входят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принятые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2000-х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квалификационные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прошедшее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российская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информатизации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становится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педагогов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пользуются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компьютером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сотовым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телефоном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кратких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выступлениях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проектор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рассылают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родителям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погружение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предполагающее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размещение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информационной среде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основной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педагогические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возможностями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педагогической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ИКТ-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наряду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умением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квалифицированно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вводить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клавиатуры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формулировать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превращаться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инструмент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жесткой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регламентации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Избавить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несвойственных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отвлекающих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обязанностей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Побуждать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нестандартных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Соответствовать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регламентам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Очевидно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повсеместное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произойти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мгновенно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еадаптации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Меняется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изменяются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очередь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выдвигает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нельзя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требовать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чему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никто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учил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>
                <a:effectLst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Следовательно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введение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нового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профессионального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стандарта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должно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неизбежно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повлечь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собой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стандартов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подготовки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переподготовки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высшей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школе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центрах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квалификации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7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Профессиональный стандарт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выполняет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функции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призванные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Преодолеть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технократический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труда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координированный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свободы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труда.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Мотивировать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постоянное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53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Область применения: </a:t>
            </a:r>
          </a:p>
          <a:p>
            <a:r>
              <a:rPr lang="ru-RU" dirty="0" smtClean="0"/>
              <a:t>- при приеме на работу в ОУ; 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при аттестации педагогов ОУ региональными органами исполнительной власти, осуществляющими управление в сфере образования;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при проведении аттестации педагогов ОУ, в случае предоставления им соответствующих полномочий.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2.1.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квалификацию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влияет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ребенка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результатов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труда.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необходимую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осведомленность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предъявляемых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Содействовать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вовлечению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педагогов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4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Профессиональный стандарт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уровневым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учитывающим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специфику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педагогов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дошкольных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учреждениях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основной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старшей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выдвигает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педагога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неотделимым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компетенций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готовность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исключения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зависимости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склонностей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возможностей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1F96-28E7-AC44-9D9B-84FCFF161C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8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03.02.14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03.02.14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21461"/>
            <a:ext cx="2895600" cy="365125"/>
          </a:xfrm>
        </p:spPr>
        <p:txBody>
          <a:bodyPr/>
          <a:lstStyle/>
          <a:p>
            <a:r>
              <a:rPr lang="en-US" dirty="0" smtClean="0"/>
              <a:t>corowina.ucoz.com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70497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pPr/>
              <a:t>03.02.14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BF0D-D48F-43FD-B0A5-1485BE51AD92}" type="datetimeFigureOut">
              <a:rPr lang="ru-RU" smtClean="0"/>
              <a:pPr/>
              <a:t>03.02.14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consultant.ru/document/cons_doc_LAW_155553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П</a:t>
            </a:r>
            <a:r>
              <a:rPr lang="en-US" sz="2400" b="1" dirty="0" err="1">
                <a:solidFill>
                  <a:srgbClr val="800000"/>
                </a:solidFill>
              </a:rPr>
              <a:t>рофессиональный</a:t>
            </a:r>
            <a:r>
              <a:rPr lang="en-US" sz="2400" b="1" dirty="0">
                <a:solidFill>
                  <a:srgbClr val="800000"/>
                </a:solidFill>
              </a:rPr>
              <a:t> стандарт для педагогов (воспитателей, учителей) в </a:t>
            </a:r>
            <a:r>
              <a:rPr lang="en-US" sz="2400" b="1" dirty="0" err="1">
                <a:solidFill>
                  <a:srgbClr val="800000"/>
                </a:solidFill>
              </a:rPr>
              <a:t>сфере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b="1" dirty="0" err="1">
                <a:solidFill>
                  <a:srgbClr val="800000"/>
                </a:solidFill>
              </a:rPr>
              <a:t>дошкольного</a:t>
            </a:r>
            <a:r>
              <a:rPr lang="en-US" sz="2400" b="1" dirty="0">
                <a:solidFill>
                  <a:srgbClr val="800000"/>
                </a:solidFill>
              </a:rPr>
              <a:t>, </a:t>
            </a:r>
            <a:r>
              <a:rPr lang="en-US" sz="2400" b="1" dirty="0" err="1">
                <a:solidFill>
                  <a:srgbClr val="800000"/>
                </a:solidFill>
              </a:rPr>
              <a:t>начального</a:t>
            </a:r>
            <a:r>
              <a:rPr lang="en-US" sz="2400" b="1" dirty="0">
                <a:solidFill>
                  <a:srgbClr val="800000"/>
                </a:solidFill>
              </a:rPr>
              <a:t> общего, </a:t>
            </a:r>
            <a:r>
              <a:rPr lang="en-US" sz="2400" b="1" dirty="0" err="1">
                <a:solidFill>
                  <a:srgbClr val="800000"/>
                </a:solidFill>
              </a:rPr>
              <a:t>основного</a:t>
            </a:r>
            <a:r>
              <a:rPr lang="en-US" sz="2400" b="1" dirty="0">
                <a:solidFill>
                  <a:srgbClr val="800000"/>
                </a:solidFill>
              </a:rPr>
              <a:t> общего и </a:t>
            </a:r>
            <a:r>
              <a:rPr lang="en-US" sz="2400" b="1" dirty="0" err="1">
                <a:solidFill>
                  <a:srgbClr val="800000"/>
                </a:solidFill>
              </a:rPr>
              <a:t>среднего</a:t>
            </a:r>
            <a:r>
              <a:rPr lang="en-US" sz="2400" b="1" dirty="0">
                <a:solidFill>
                  <a:srgbClr val="800000"/>
                </a:solidFill>
              </a:rPr>
              <a:t> общего </a:t>
            </a:r>
            <a:r>
              <a:rPr lang="en-US" sz="2400" b="1" dirty="0" err="1">
                <a:solidFill>
                  <a:srgbClr val="800000"/>
                </a:solidFill>
              </a:rPr>
              <a:t>образования</a:t>
            </a:r>
            <a:r>
              <a:rPr lang="ru-RU" sz="2400" b="1" dirty="0">
                <a:solidFill>
                  <a:srgbClr val="800000"/>
                </a:solidFill>
              </a:rPr>
              <a:t> </a:t>
            </a:r>
            <a:endParaRPr lang="ru-RU" sz="24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4040188" cy="36004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</p:txBody>
      </p:sp>
      <p:pic>
        <p:nvPicPr>
          <p:cNvPr id="7" name="Picture 5" descr="STAND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241556" cy="3592131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4008" y="3356992"/>
            <a:ext cx="3816424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solidFill>
                  <a:srgbClr val="008000"/>
                </a:solidFill>
                <a:hlinkClick r:id="rId4"/>
              </a:rPr>
              <a:t>Приказ Минтруда России от 18.10.2013 N 544н 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</a:t>
            </a:r>
            <a:endParaRPr lang="ru-RU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Профессиональный стандарт педагога</a:t>
            </a:r>
            <a:endParaRPr lang="ru-RU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190516"/>
              </p:ext>
            </p:extLst>
          </p:nvPr>
        </p:nvGraphicFramePr>
        <p:xfrm>
          <a:off x="683568" y="1196752"/>
          <a:ext cx="76565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729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Содержание профессионального стандарта</a:t>
            </a:r>
            <a:endParaRPr lang="ru-RU" sz="2800" b="1" dirty="0">
              <a:solidFill>
                <a:srgbClr val="8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>
                <a:solidFill>
                  <a:srgbClr val="008000"/>
                </a:solidFill>
              </a:rPr>
              <a:t>Высшее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образование</a:t>
            </a:r>
            <a:r>
              <a:rPr lang="en-US" b="1" dirty="0">
                <a:solidFill>
                  <a:srgbClr val="008000"/>
                </a:solidFill>
              </a:rPr>
              <a:t> или </a:t>
            </a:r>
            <a:r>
              <a:rPr lang="en-US" b="1" dirty="0" err="1">
                <a:solidFill>
                  <a:srgbClr val="008000"/>
                </a:solidFill>
              </a:rPr>
              <a:t>среднее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профессиональное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образование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по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направлениям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подготовки</a:t>
            </a:r>
            <a:r>
              <a:rPr lang="en-US" b="1" dirty="0">
                <a:solidFill>
                  <a:srgbClr val="008000"/>
                </a:solidFill>
              </a:rPr>
              <a:t> "</a:t>
            </a:r>
            <a:r>
              <a:rPr lang="en-US" b="1" dirty="0" err="1">
                <a:solidFill>
                  <a:srgbClr val="008000"/>
                </a:solidFill>
              </a:rPr>
              <a:t>Образование</a:t>
            </a:r>
            <a:r>
              <a:rPr lang="en-US" b="1" dirty="0">
                <a:solidFill>
                  <a:srgbClr val="008000"/>
                </a:solidFill>
              </a:rPr>
              <a:t> и </a:t>
            </a:r>
            <a:r>
              <a:rPr lang="en-US" b="1" dirty="0" err="1">
                <a:solidFill>
                  <a:srgbClr val="008000"/>
                </a:solidFill>
              </a:rPr>
              <a:t>педагогика</a:t>
            </a:r>
            <a:r>
              <a:rPr lang="en-US" b="1" dirty="0">
                <a:solidFill>
                  <a:srgbClr val="008000"/>
                </a:solidFill>
              </a:rPr>
              <a:t>" или в </a:t>
            </a:r>
            <a:r>
              <a:rPr lang="en-US" b="1" dirty="0" err="1">
                <a:solidFill>
                  <a:srgbClr val="008000"/>
                </a:solidFill>
              </a:rPr>
              <a:t>области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соответствующей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преподаваемому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предмету</a:t>
            </a:r>
            <a:r>
              <a:rPr lang="en-US" b="1" dirty="0">
                <a:solidFill>
                  <a:srgbClr val="008000"/>
                </a:solidFill>
              </a:rPr>
              <a:t> (</a:t>
            </a:r>
            <a:r>
              <a:rPr lang="en-US" b="1" dirty="0" err="1">
                <a:solidFill>
                  <a:srgbClr val="008000"/>
                </a:solidFill>
              </a:rPr>
              <a:t>с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последующей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профессиональной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переподготовкой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по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профилю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педагогической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деятельности</a:t>
            </a:r>
            <a:r>
              <a:rPr lang="en-US" b="1" dirty="0" smtClean="0">
                <a:solidFill>
                  <a:srgbClr val="008000"/>
                </a:solidFill>
              </a:rPr>
              <a:t>)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273226"/>
          </a:xfrm>
        </p:spPr>
        <p:txBody>
          <a:bodyPr>
            <a:normAutofit fontScale="92500"/>
          </a:bodyPr>
          <a:lstStyle/>
          <a:p>
            <a:r>
              <a:rPr lang="ru-RU" b="1" dirty="0" err="1">
                <a:solidFill>
                  <a:srgbClr val="008000"/>
                </a:solidFill>
              </a:rPr>
              <a:t>В</a:t>
            </a:r>
            <a:r>
              <a:rPr lang="en-US" b="1" dirty="0" err="1" smtClean="0">
                <a:solidFill>
                  <a:srgbClr val="008000"/>
                </a:solidFill>
              </a:rPr>
              <a:t>ысшее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образование</a:t>
            </a:r>
            <a:r>
              <a:rPr lang="en-US" b="1" dirty="0">
                <a:solidFill>
                  <a:srgbClr val="008000"/>
                </a:solidFill>
              </a:rPr>
              <a:t> или </a:t>
            </a:r>
            <a:r>
              <a:rPr lang="en-US" b="1" dirty="0" err="1">
                <a:solidFill>
                  <a:srgbClr val="008000"/>
                </a:solidFill>
              </a:rPr>
              <a:t>среднее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профессиональное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образование</a:t>
            </a:r>
            <a:r>
              <a:rPr lang="en-US" b="1" dirty="0">
                <a:solidFill>
                  <a:srgbClr val="008000"/>
                </a:solidFill>
              </a:rPr>
              <a:t> и </a:t>
            </a:r>
            <a:r>
              <a:rPr lang="en-US" b="1" dirty="0" err="1">
                <a:solidFill>
                  <a:srgbClr val="008000"/>
                </a:solidFill>
              </a:rPr>
              <a:t>дополнительное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профессиональное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образование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по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направлению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деятельности</a:t>
            </a:r>
            <a:r>
              <a:rPr lang="en-US" b="1" dirty="0">
                <a:solidFill>
                  <a:srgbClr val="008000"/>
                </a:solidFill>
              </a:rPr>
              <a:t> в </a:t>
            </a:r>
            <a:r>
              <a:rPr lang="en-US" b="1" dirty="0" err="1">
                <a:solidFill>
                  <a:srgbClr val="008000"/>
                </a:solidFill>
              </a:rPr>
              <a:t>образовательной</a:t>
            </a:r>
            <a:r>
              <a:rPr lang="en-US" b="1" dirty="0">
                <a:solidFill>
                  <a:srgbClr val="008000"/>
                </a:solidFill>
              </a:rPr>
              <a:t> организации</a:t>
            </a:r>
            <a:r>
              <a:rPr lang="ru-RU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" name="Название 1"/>
          <p:cNvSpPr txBox="1">
            <a:spLocks/>
          </p:cNvSpPr>
          <p:nvPr/>
        </p:nvSpPr>
        <p:spPr>
          <a:xfrm>
            <a:off x="395536" y="83671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800000"/>
                </a:solidFill>
              </a:rPr>
              <a:t>Трудовая функция: педагогическая деятельность по реализации программ дошкольного образования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1547664" y="1700808"/>
            <a:ext cx="61206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8000"/>
                </a:solidFill>
              </a:rPr>
              <a:t>Требования к образованию и обучению</a:t>
            </a:r>
            <a:endParaRPr lang="ru-RU" sz="2400" b="1" dirty="0">
              <a:solidFill>
                <a:srgbClr val="008000"/>
              </a:solidFill>
            </a:endParaRPr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flipH="1">
            <a:off x="2477294" y="2060848"/>
            <a:ext cx="1446634" cy="792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4608004" y="2132856"/>
            <a:ext cx="169218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87624" y="609329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800000"/>
                </a:solidFill>
              </a:rPr>
              <a:t>Требования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к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опыту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практической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работы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не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предъявляются</a:t>
            </a:r>
            <a:r>
              <a:rPr lang="ru-RU" b="1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65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24736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Готовность воспитателя к трудовым действиям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609329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Участие в </a:t>
            </a:r>
            <a:r>
              <a:rPr lang="en-US" b="1" dirty="0" err="1">
                <a:solidFill>
                  <a:srgbClr val="800000"/>
                </a:solidFill>
              </a:rPr>
              <a:t>разработке</a:t>
            </a:r>
            <a:r>
              <a:rPr lang="en-US" b="1" dirty="0">
                <a:solidFill>
                  <a:srgbClr val="800000"/>
                </a:solidFill>
              </a:rPr>
              <a:t> основной общеобразовательной программы </a:t>
            </a:r>
            <a:r>
              <a:rPr lang="en-US" dirty="0" err="1">
                <a:solidFill>
                  <a:srgbClr val="800000"/>
                </a:solidFill>
              </a:rPr>
              <a:t>образовательной</a:t>
            </a:r>
            <a:r>
              <a:rPr lang="en-US" dirty="0">
                <a:solidFill>
                  <a:srgbClr val="800000"/>
                </a:solidFill>
              </a:rPr>
              <a:t> организации в </a:t>
            </a:r>
            <a:r>
              <a:rPr lang="en-US" dirty="0" err="1">
                <a:solidFill>
                  <a:srgbClr val="800000"/>
                </a:solidFill>
              </a:rPr>
              <a:t>соответствии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федеральным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государственным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образовательным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стандартом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образования</a:t>
            </a:r>
            <a:endParaRPr lang="ru-RU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Участие в </a:t>
            </a:r>
            <a:r>
              <a:rPr lang="en-US" b="1" dirty="0" err="1">
                <a:solidFill>
                  <a:srgbClr val="800000"/>
                </a:solidFill>
              </a:rPr>
              <a:t>создании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безопасной</a:t>
            </a:r>
            <a:r>
              <a:rPr lang="en-US" b="1" dirty="0">
                <a:solidFill>
                  <a:srgbClr val="800000"/>
                </a:solidFill>
              </a:rPr>
              <a:t> и </a:t>
            </a:r>
            <a:r>
              <a:rPr lang="en-US" b="1" dirty="0" err="1">
                <a:solidFill>
                  <a:srgbClr val="800000"/>
                </a:solidFill>
              </a:rPr>
              <a:t>психологически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комфортной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образовательной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среды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образовательной</a:t>
            </a:r>
            <a:r>
              <a:rPr lang="en-US" dirty="0">
                <a:solidFill>
                  <a:srgbClr val="800000"/>
                </a:solidFill>
              </a:rPr>
              <a:t> организации </a:t>
            </a:r>
            <a:r>
              <a:rPr lang="en-US" dirty="0" err="1">
                <a:solidFill>
                  <a:srgbClr val="800000"/>
                </a:solidFill>
              </a:rPr>
              <a:t>через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</a:t>
            </a:r>
            <a:r>
              <a:rPr lang="en-US" b="1" dirty="0" err="1">
                <a:solidFill>
                  <a:srgbClr val="800000"/>
                </a:solidFill>
              </a:rPr>
              <a:t>еспечение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безопасности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жизни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детей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поддержание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эмоционального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благополучия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ребенка</a:t>
            </a:r>
            <a:r>
              <a:rPr lang="en-US" dirty="0">
                <a:solidFill>
                  <a:srgbClr val="800000"/>
                </a:solidFill>
              </a:rPr>
              <a:t> в </a:t>
            </a:r>
            <a:r>
              <a:rPr lang="en-US" dirty="0" err="1">
                <a:solidFill>
                  <a:srgbClr val="800000"/>
                </a:solidFill>
              </a:rPr>
              <a:t>период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пребывания</a:t>
            </a:r>
            <a:r>
              <a:rPr lang="en-US" dirty="0">
                <a:solidFill>
                  <a:srgbClr val="800000"/>
                </a:solidFill>
              </a:rPr>
              <a:t> в </a:t>
            </a:r>
            <a:r>
              <a:rPr lang="en-US" dirty="0" err="1">
                <a:solidFill>
                  <a:srgbClr val="800000"/>
                </a:solidFill>
              </a:rPr>
              <a:t>образовательной</a:t>
            </a:r>
            <a:r>
              <a:rPr lang="en-US" dirty="0">
                <a:solidFill>
                  <a:srgbClr val="800000"/>
                </a:solidFill>
              </a:rPr>
              <a:t> организации</a:t>
            </a:r>
            <a:endParaRPr lang="ru-RU" dirty="0">
              <a:solidFill>
                <a:srgbClr val="800000"/>
              </a:solidFill>
            </a:endParaRPr>
          </a:p>
          <a:p>
            <a:r>
              <a:rPr lang="en-US" b="1" dirty="0" err="1">
                <a:solidFill>
                  <a:srgbClr val="800000"/>
                </a:solidFill>
              </a:rPr>
              <a:t>Планирование</a:t>
            </a:r>
            <a:r>
              <a:rPr lang="en-US" b="1" dirty="0">
                <a:solidFill>
                  <a:srgbClr val="800000"/>
                </a:solidFill>
              </a:rPr>
              <a:t> и реализация </a:t>
            </a:r>
            <a:r>
              <a:rPr lang="en-US" b="1" dirty="0" err="1">
                <a:solidFill>
                  <a:srgbClr val="800000"/>
                </a:solidFill>
              </a:rPr>
              <a:t>образовательной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работы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в </a:t>
            </a:r>
            <a:r>
              <a:rPr lang="en-US" dirty="0" err="1">
                <a:solidFill>
                  <a:srgbClr val="800000"/>
                </a:solidFill>
              </a:rPr>
              <a:t>группе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детей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раннего</a:t>
            </a:r>
            <a:r>
              <a:rPr lang="en-US" dirty="0">
                <a:solidFill>
                  <a:srgbClr val="800000"/>
                </a:solidFill>
              </a:rPr>
              <a:t> и/или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возраста</a:t>
            </a:r>
            <a:r>
              <a:rPr lang="en-US" dirty="0">
                <a:solidFill>
                  <a:srgbClr val="800000"/>
                </a:solidFill>
              </a:rPr>
              <a:t> в </a:t>
            </a:r>
            <a:r>
              <a:rPr lang="en-US" dirty="0" err="1">
                <a:solidFill>
                  <a:srgbClr val="800000"/>
                </a:solidFill>
              </a:rPr>
              <a:t>соответствии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федеральными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государственными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образовательными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стандартами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основными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образовательными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программами</a:t>
            </a:r>
            <a:endParaRPr lang="ru-RU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Организация и </a:t>
            </a:r>
            <a:r>
              <a:rPr lang="en-US" b="1" dirty="0" err="1">
                <a:solidFill>
                  <a:srgbClr val="800000"/>
                </a:solidFill>
              </a:rPr>
              <a:t>проведение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педагогического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мониторинга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освоения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детьми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образовательной</a:t>
            </a:r>
            <a:r>
              <a:rPr lang="en-US" b="1" dirty="0">
                <a:solidFill>
                  <a:srgbClr val="800000"/>
                </a:solidFill>
              </a:rPr>
              <a:t> программы </a:t>
            </a:r>
            <a:r>
              <a:rPr lang="en-US" dirty="0">
                <a:solidFill>
                  <a:srgbClr val="800000"/>
                </a:solidFill>
              </a:rPr>
              <a:t>и </a:t>
            </a:r>
            <a:r>
              <a:rPr lang="en-US" dirty="0" err="1">
                <a:solidFill>
                  <a:srgbClr val="800000"/>
                </a:solidFill>
              </a:rPr>
              <a:t>анализ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образовательной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работы</a:t>
            </a:r>
            <a:r>
              <a:rPr lang="en-US" dirty="0">
                <a:solidFill>
                  <a:srgbClr val="800000"/>
                </a:solidFill>
              </a:rPr>
              <a:t> в </a:t>
            </a:r>
            <a:r>
              <a:rPr lang="en-US" dirty="0" err="1">
                <a:solidFill>
                  <a:srgbClr val="800000"/>
                </a:solidFill>
              </a:rPr>
              <a:t>группе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детей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раннего</a:t>
            </a:r>
            <a:r>
              <a:rPr lang="en-US" dirty="0">
                <a:solidFill>
                  <a:srgbClr val="800000"/>
                </a:solidFill>
              </a:rPr>
              <a:t> и/или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возраста</a:t>
            </a:r>
            <a:endParaRPr lang="ru-RU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Участие в </a:t>
            </a:r>
            <a:r>
              <a:rPr lang="en-US" b="1" dirty="0" err="1">
                <a:solidFill>
                  <a:srgbClr val="800000"/>
                </a:solidFill>
              </a:rPr>
              <a:t>планировании</a:t>
            </a:r>
            <a:r>
              <a:rPr lang="en-US" b="1" dirty="0">
                <a:solidFill>
                  <a:srgbClr val="800000"/>
                </a:solidFill>
              </a:rPr>
              <a:t> и </a:t>
            </a:r>
            <a:r>
              <a:rPr lang="en-US" b="1" dirty="0" err="1">
                <a:solidFill>
                  <a:srgbClr val="800000"/>
                </a:solidFill>
              </a:rPr>
              <a:t>корректировке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образовательных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задач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(</a:t>
            </a:r>
            <a:r>
              <a:rPr lang="en-US" dirty="0" err="1">
                <a:solidFill>
                  <a:srgbClr val="800000"/>
                </a:solidFill>
              </a:rPr>
              <a:t>совместно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психологом</a:t>
            </a:r>
            <a:r>
              <a:rPr lang="en-US" dirty="0">
                <a:solidFill>
                  <a:srgbClr val="800000"/>
                </a:solidFill>
              </a:rPr>
              <a:t> и другими </a:t>
            </a:r>
            <a:r>
              <a:rPr lang="en-US" dirty="0" err="1">
                <a:solidFill>
                  <a:srgbClr val="800000"/>
                </a:solidFill>
              </a:rPr>
              <a:t>специалистами</a:t>
            </a:r>
            <a:r>
              <a:rPr lang="en-US" dirty="0">
                <a:solidFill>
                  <a:srgbClr val="800000"/>
                </a:solidFill>
              </a:rPr>
              <a:t>) </a:t>
            </a:r>
            <a:r>
              <a:rPr lang="en-US" b="1" dirty="0" err="1">
                <a:solidFill>
                  <a:srgbClr val="800000"/>
                </a:solidFill>
              </a:rPr>
              <a:t>по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результатам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мониторинга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учетом </a:t>
            </a:r>
            <a:r>
              <a:rPr lang="en-US" dirty="0" err="1">
                <a:solidFill>
                  <a:srgbClr val="800000"/>
                </a:solidFill>
              </a:rPr>
              <a:t>индивидуальных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особенностей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развития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каждого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ребенка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раннего</a:t>
            </a:r>
            <a:r>
              <a:rPr lang="en-US" dirty="0">
                <a:solidFill>
                  <a:srgbClr val="800000"/>
                </a:solidFill>
              </a:rPr>
              <a:t> и/или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возраста</a:t>
            </a:r>
            <a:endParaRPr lang="ru-RU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Реализация </a:t>
            </a:r>
            <a:r>
              <a:rPr lang="en-US" b="1" dirty="0" err="1">
                <a:solidFill>
                  <a:srgbClr val="800000"/>
                </a:solidFill>
              </a:rPr>
              <a:t>педагогических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рекомендаций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специалистов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(</a:t>
            </a:r>
            <a:r>
              <a:rPr lang="en-US" dirty="0" err="1">
                <a:solidFill>
                  <a:srgbClr val="800000"/>
                </a:solidFill>
              </a:rPr>
              <a:t>психолога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логопеда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дефектолога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др</a:t>
            </a:r>
            <a:r>
              <a:rPr lang="en-US" dirty="0">
                <a:solidFill>
                  <a:srgbClr val="800000"/>
                </a:solidFill>
              </a:rPr>
              <a:t>.) в </a:t>
            </a:r>
            <a:r>
              <a:rPr lang="en-US" dirty="0" err="1">
                <a:solidFill>
                  <a:srgbClr val="800000"/>
                </a:solidFill>
              </a:rPr>
              <a:t>работе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детьми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испытывающими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трудности</a:t>
            </a:r>
            <a:r>
              <a:rPr lang="en-US" dirty="0">
                <a:solidFill>
                  <a:srgbClr val="800000"/>
                </a:solidFill>
              </a:rPr>
              <a:t> в </a:t>
            </a:r>
            <a:r>
              <a:rPr lang="en-US" dirty="0" err="1">
                <a:solidFill>
                  <a:srgbClr val="800000"/>
                </a:solidFill>
              </a:rPr>
              <a:t>освоении</a:t>
            </a:r>
            <a:r>
              <a:rPr lang="en-US" dirty="0">
                <a:solidFill>
                  <a:srgbClr val="800000"/>
                </a:solidFill>
              </a:rPr>
              <a:t> программы, </a:t>
            </a:r>
            <a:r>
              <a:rPr lang="en-US" dirty="0" err="1">
                <a:solidFill>
                  <a:srgbClr val="800000"/>
                </a:solidFill>
              </a:rPr>
              <a:t>а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также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детьми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особыми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образовательными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потребностями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4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звание 8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24736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</a:rPr>
              <a:t>Готовность воспитателя к трудовым действиям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609329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Развитие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профессионально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значимых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компетенций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необходимых</a:t>
            </a:r>
            <a:r>
              <a:rPr lang="en-US" b="1" dirty="0">
                <a:solidFill>
                  <a:srgbClr val="800000"/>
                </a:solidFill>
              </a:rPr>
              <a:t> для </a:t>
            </a:r>
            <a:r>
              <a:rPr lang="en-US" b="1" dirty="0" err="1">
                <a:solidFill>
                  <a:srgbClr val="800000"/>
                </a:solidFill>
              </a:rPr>
              <a:t>решения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образовательных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задач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развития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детей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раннего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возраста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с</a:t>
            </a:r>
            <a:r>
              <a:rPr lang="en-US" b="1" dirty="0">
                <a:solidFill>
                  <a:srgbClr val="800000"/>
                </a:solidFill>
              </a:rPr>
              <a:t> учетом </a:t>
            </a:r>
            <a:r>
              <a:rPr lang="en-US" b="1" dirty="0" err="1">
                <a:solidFill>
                  <a:srgbClr val="800000"/>
                </a:solidFill>
              </a:rPr>
              <a:t>особенностей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возрастных</a:t>
            </a:r>
            <a:r>
              <a:rPr lang="en-US" b="1" dirty="0">
                <a:solidFill>
                  <a:srgbClr val="800000"/>
                </a:solidFill>
              </a:rPr>
              <a:t> и </a:t>
            </a:r>
            <a:r>
              <a:rPr lang="en-US" b="1" dirty="0" err="1">
                <a:solidFill>
                  <a:srgbClr val="800000"/>
                </a:solidFill>
              </a:rPr>
              <a:t>индивидуальных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особенностей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их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развития</a:t>
            </a:r>
            <a:endParaRPr lang="ru-RU" b="1" dirty="0">
              <a:solidFill>
                <a:srgbClr val="800000"/>
              </a:solidFill>
            </a:endParaRPr>
          </a:p>
          <a:p>
            <a:r>
              <a:rPr lang="en-US" b="1" dirty="0" err="1">
                <a:solidFill>
                  <a:srgbClr val="800000"/>
                </a:solidFill>
              </a:rPr>
              <a:t>Формирование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психологической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готовности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к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школьному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обучению</a:t>
            </a:r>
            <a:endParaRPr lang="ru-RU" b="1" dirty="0">
              <a:solidFill>
                <a:srgbClr val="800000"/>
              </a:solidFill>
            </a:endParaRPr>
          </a:p>
          <a:p>
            <a:r>
              <a:rPr lang="en-US" b="1" dirty="0" err="1">
                <a:solidFill>
                  <a:srgbClr val="800000"/>
                </a:solidFill>
              </a:rPr>
              <a:t>Создание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позитивного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психологического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климата</a:t>
            </a:r>
            <a:r>
              <a:rPr lang="en-US" b="1" dirty="0">
                <a:solidFill>
                  <a:srgbClr val="800000"/>
                </a:solidFill>
              </a:rPr>
              <a:t> в </a:t>
            </a:r>
            <a:r>
              <a:rPr lang="en-US" b="1" dirty="0" err="1">
                <a:solidFill>
                  <a:srgbClr val="800000"/>
                </a:solidFill>
              </a:rPr>
              <a:t>группе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и </a:t>
            </a:r>
            <a:r>
              <a:rPr lang="en-US" dirty="0" err="1">
                <a:solidFill>
                  <a:srgbClr val="800000"/>
                </a:solidFill>
              </a:rPr>
              <a:t>условий</a:t>
            </a:r>
            <a:r>
              <a:rPr lang="en-US" dirty="0">
                <a:solidFill>
                  <a:srgbClr val="800000"/>
                </a:solidFill>
              </a:rPr>
              <a:t> для </a:t>
            </a:r>
            <a:r>
              <a:rPr lang="en-US" dirty="0" err="1">
                <a:solidFill>
                  <a:srgbClr val="800000"/>
                </a:solidFill>
              </a:rPr>
              <a:t>доброжелательных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отношений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между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детьми</a:t>
            </a:r>
            <a:r>
              <a:rPr lang="en-US" dirty="0">
                <a:solidFill>
                  <a:srgbClr val="800000"/>
                </a:solidFill>
              </a:rPr>
              <a:t>, в </a:t>
            </a:r>
            <a:r>
              <a:rPr lang="en-US" dirty="0" err="1">
                <a:solidFill>
                  <a:srgbClr val="800000"/>
                </a:solidFill>
              </a:rPr>
              <a:t>том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числе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принадлежащими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к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разным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национально-культурным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религиозным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общностям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социальным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слоям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а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также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различными</a:t>
            </a:r>
            <a:r>
              <a:rPr lang="en-US" dirty="0">
                <a:solidFill>
                  <a:srgbClr val="800000"/>
                </a:solidFill>
              </a:rPr>
              <a:t> (в </a:t>
            </a:r>
            <a:r>
              <a:rPr lang="en-US" dirty="0" err="1">
                <a:solidFill>
                  <a:srgbClr val="800000"/>
                </a:solidFill>
              </a:rPr>
              <a:t>том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числе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ограниченными</a:t>
            </a:r>
            <a:r>
              <a:rPr lang="en-US" dirty="0">
                <a:solidFill>
                  <a:srgbClr val="800000"/>
                </a:solidFill>
              </a:rPr>
              <a:t>) </a:t>
            </a:r>
            <a:r>
              <a:rPr lang="en-US" dirty="0" err="1">
                <a:solidFill>
                  <a:srgbClr val="800000"/>
                </a:solidFill>
              </a:rPr>
              <a:t>возможностями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здоровья</a:t>
            </a:r>
            <a:endParaRPr lang="ru-RU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Организация </a:t>
            </a:r>
            <a:r>
              <a:rPr lang="en-US" b="1" dirty="0" err="1">
                <a:solidFill>
                  <a:srgbClr val="800000"/>
                </a:solidFill>
              </a:rPr>
              <a:t>видов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деятельности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осуществляемых</a:t>
            </a:r>
            <a:r>
              <a:rPr lang="en-US" b="1" dirty="0">
                <a:solidFill>
                  <a:srgbClr val="800000"/>
                </a:solidFill>
              </a:rPr>
              <a:t> в </a:t>
            </a:r>
            <a:r>
              <a:rPr lang="en-US" b="1" dirty="0" err="1">
                <a:solidFill>
                  <a:srgbClr val="800000"/>
                </a:solidFill>
              </a:rPr>
              <a:t>раннем</a:t>
            </a:r>
            <a:r>
              <a:rPr lang="en-US" b="1" dirty="0">
                <a:solidFill>
                  <a:srgbClr val="800000"/>
                </a:solidFill>
              </a:rPr>
              <a:t> и </a:t>
            </a:r>
            <a:r>
              <a:rPr lang="en-US" b="1" dirty="0" err="1">
                <a:solidFill>
                  <a:srgbClr val="800000"/>
                </a:solidFill>
              </a:rPr>
              <a:t>дошкольном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возрасте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err="1">
                <a:solidFill>
                  <a:srgbClr val="800000"/>
                </a:solidFill>
              </a:rPr>
              <a:t>предметной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познавательно-исследовательской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игры</a:t>
            </a:r>
            <a:r>
              <a:rPr lang="en-US" dirty="0">
                <a:solidFill>
                  <a:srgbClr val="800000"/>
                </a:solidFill>
              </a:rPr>
              <a:t> (</a:t>
            </a:r>
            <a:r>
              <a:rPr lang="en-US" dirty="0" err="1">
                <a:solidFill>
                  <a:srgbClr val="800000"/>
                </a:solidFill>
              </a:rPr>
              <a:t>ролевой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режиссерской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правилом</a:t>
            </a:r>
            <a:r>
              <a:rPr lang="en-US" dirty="0">
                <a:solidFill>
                  <a:srgbClr val="800000"/>
                </a:solidFill>
              </a:rPr>
              <a:t>), </a:t>
            </a:r>
            <a:r>
              <a:rPr lang="en-US" dirty="0" err="1">
                <a:solidFill>
                  <a:srgbClr val="800000"/>
                </a:solidFill>
              </a:rPr>
              <a:t>продуктивной</a:t>
            </a:r>
            <a:r>
              <a:rPr lang="en-US" dirty="0">
                <a:solidFill>
                  <a:srgbClr val="800000"/>
                </a:solidFill>
              </a:rPr>
              <a:t>; </a:t>
            </a:r>
            <a:r>
              <a:rPr lang="en-US" dirty="0" err="1">
                <a:solidFill>
                  <a:srgbClr val="800000"/>
                </a:solidFill>
              </a:rPr>
              <a:t>конструирования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создания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широких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возможностей</a:t>
            </a:r>
            <a:r>
              <a:rPr lang="en-US" b="1" dirty="0">
                <a:solidFill>
                  <a:srgbClr val="800000"/>
                </a:solidFill>
              </a:rPr>
              <a:t> для </a:t>
            </a:r>
            <a:r>
              <a:rPr lang="en-US" b="1" dirty="0" err="1">
                <a:solidFill>
                  <a:srgbClr val="800000"/>
                </a:solidFill>
              </a:rPr>
              <a:t>развития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свободной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игры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детей</a:t>
            </a:r>
            <a:r>
              <a:rPr lang="en-US" b="1" dirty="0">
                <a:solidFill>
                  <a:srgbClr val="800000"/>
                </a:solidFill>
              </a:rPr>
              <a:t>, в </a:t>
            </a:r>
            <a:r>
              <a:rPr lang="en-US" b="1" dirty="0" err="1">
                <a:solidFill>
                  <a:srgbClr val="800000"/>
                </a:solidFill>
              </a:rPr>
              <a:t>том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числе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обеспечение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игрового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времени</a:t>
            </a:r>
            <a:r>
              <a:rPr lang="en-US" b="1" dirty="0">
                <a:solidFill>
                  <a:srgbClr val="800000"/>
                </a:solidFill>
              </a:rPr>
              <a:t> и </a:t>
            </a:r>
            <a:r>
              <a:rPr lang="en-US" b="1" dirty="0" err="1">
                <a:solidFill>
                  <a:srgbClr val="800000"/>
                </a:solidFill>
              </a:rPr>
              <a:t>пространства</a:t>
            </a:r>
            <a:endParaRPr lang="ru-RU" b="1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Организация </a:t>
            </a:r>
            <a:r>
              <a:rPr lang="en-US" b="1" dirty="0" err="1">
                <a:solidFill>
                  <a:srgbClr val="800000"/>
                </a:solidFill>
              </a:rPr>
              <a:t>конструктивного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взаимодействия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детей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800000"/>
                </a:solidFill>
              </a:rPr>
              <a:t>в </a:t>
            </a:r>
            <a:r>
              <a:rPr lang="en-US" dirty="0" err="1">
                <a:solidFill>
                  <a:srgbClr val="800000"/>
                </a:solidFill>
              </a:rPr>
              <a:t>разных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видах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деятельности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создание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условий</a:t>
            </a:r>
            <a:r>
              <a:rPr lang="en-US" dirty="0">
                <a:solidFill>
                  <a:srgbClr val="800000"/>
                </a:solidFill>
              </a:rPr>
              <a:t> для </a:t>
            </a:r>
            <a:r>
              <a:rPr lang="en-US" b="1" dirty="0" err="1">
                <a:solidFill>
                  <a:srgbClr val="800000"/>
                </a:solidFill>
              </a:rPr>
              <a:t>свободного</a:t>
            </a:r>
            <a:r>
              <a:rPr lang="en-US" b="1" dirty="0">
                <a:solidFill>
                  <a:srgbClr val="800000"/>
                </a:solidFill>
              </a:rPr>
              <a:t> выбора </a:t>
            </a:r>
            <a:r>
              <a:rPr lang="en-US" b="1" dirty="0" err="1">
                <a:solidFill>
                  <a:srgbClr val="800000"/>
                </a:solidFill>
              </a:rPr>
              <a:t>детьми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деятельности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участников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совместной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деятельности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материалов</a:t>
            </a:r>
            <a:endParaRPr lang="ru-RU" dirty="0">
              <a:solidFill>
                <a:srgbClr val="800000"/>
              </a:solidFill>
            </a:endParaRPr>
          </a:p>
          <a:p>
            <a:r>
              <a:rPr lang="en-US" dirty="0" err="1">
                <a:solidFill>
                  <a:srgbClr val="800000"/>
                </a:solidFill>
              </a:rPr>
              <a:t>Активное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использование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недирективной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помощи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b="1" dirty="0" err="1">
                <a:solidFill>
                  <a:srgbClr val="800000"/>
                </a:solidFill>
              </a:rPr>
              <a:t>поддержка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детской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инициативы</a:t>
            </a:r>
            <a:r>
              <a:rPr lang="en-US" b="1" dirty="0">
                <a:solidFill>
                  <a:srgbClr val="800000"/>
                </a:solidFill>
              </a:rPr>
              <a:t> и </a:t>
            </a:r>
            <a:r>
              <a:rPr lang="en-US" b="1" dirty="0" err="1">
                <a:solidFill>
                  <a:srgbClr val="800000"/>
                </a:solidFill>
              </a:rPr>
              <a:t>самостоятельности</a:t>
            </a:r>
            <a:r>
              <a:rPr lang="en-US" b="1" dirty="0">
                <a:solidFill>
                  <a:srgbClr val="800000"/>
                </a:solidFill>
              </a:rPr>
              <a:t> в </a:t>
            </a:r>
            <a:r>
              <a:rPr lang="en-US" b="1" dirty="0" err="1">
                <a:solidFill>
                  <a:srgbClr val="800000"/>
                </a:solidFill>
              </a:rPr>
              <a:t>разных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видах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деятельности</a:t>
            </a:r>
            <a:endParaRPr lang="ru-RU" b="1" dirty="0">
              <a:solidFill>
                <a:srgbClr val="800000"/>
              </a:solidFill>
            </a:endParaRPr>
          </a:p>
          <a:p>
            <a:r>
              <a:rPr lang="en-US" dirty="0">
                <a:solidFill>
                  <a:srgbClr val="800000"/>
                </a:solidFill>
              </a:rPr>
              <a:t>Организация </a:t>
            </a:r>
            <a:r>
              <a:rPr lang="en-US" dirty="0" err="1">
                <a:solidFill>
                  <a:srgbClr val="800000"/>
                </a:solidFill>
              </a:rPr>
              <a:t>образовательного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процесса</a:t>
            </a:r>
            <a:r>
              <a:rPr lang="en-US" dirty="0">
                <a:solidFill>
                  <a:srgbClr val="800000"/>
                </a:solidFill>
              </a:rPr>
              <a:t> на </a:t>
            </a:r>
            <a:r>
              <a:rPr lang="en-US" dirty="0" err="1">
                <a:solidFill>
                  <a:srgbClr val="800000"/>
                </a:solidFill>
              </a:rPr>
              <a:t>основе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непосредственного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общения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с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каждым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ребенком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с</a:t>
            </a:r>
            <a:r>
              <a:rPr lang="en-US" b="1" dirty="0">
                <a:solidFill>
                  <a:srgbClr val="800000"/>
                </a:solidFill>
              </a:rPr>
              <a:t> учетом </a:t>
            </a:r>
            <a:r>
              <a:rPr lang="en-US" b="1" dirty="0" err="1">
                <a:solidFill>
                  <a:srgbClr val="800000"/>
                </a:solidFill>
              </a:rPr>
              <a:t>его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особых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образовательных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потребностей</a:t>
            </a:r>
            <a:endParaRPr lang="ru-RU" b="1" dirty="0">
              <a:solidFill>
                <a:srgbClr val="800000"/>
              </a:solidFill>
            </a:endParaRPr>
          </a:p>
          <a:p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Необходимые умения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400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3400" b="1" dirty="0" err="1" smtClean="0">
                <a:solidFill>
                  <a:srgbClr val="800000"/>
                </a:solidFill>
              </a:rPr>
              <a:t>Организовывать</a:t>
            </a:r>
            <a:r>
              <a:rPr lang="en-US" sz="3400" b="1" dirty="0" smtClean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виды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деятельности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осуществляемые</a:t>
            </a:r>
            <a:r>
              <a:rPr lang="en-US" sz="3400" dirty="0">
                <a:solidFill>
                  <a:srgbClr val="800000"/>
                </a:solidFill>
              </a:rPr>
              <a:t> в </a:t>
            </a:r>
            <a:r>
              <a:rPr lang="en-US" sz="3400" dirty="0" err="1">
                <a:solidFill>
                  <a:srgbClr val="800000"/>
                </a:solidFill>
              </a:rPr>
              <a:t>раннем</a:t>
            </a:r>
            <a:r>
              <a:rPr lang="en-US" sz="3400" dirty="0">
                <a:solidFill>
                  <a:srgbClr val="800000"/>
                </a:solidFill>
              </a:rPr>
              <a:t> и </a:t>
            </a:r>
            <a:r>
              <a:rPr lang="en-US" sz="3400" dirty="0" err="1">
                <a:solidFill>
                  <a:srgbClr val="800000"/>
                </a:solidFill>
              </a:rPr>
              <a:t>дошкольном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возрасте</a:t>
            </a:r>
            <a:r>
              <a:rPr lang="en-US" sz="3400" dirty="0">
                <a:solidFill>
                  <a:srgbClr val="800000"/>
                </a:solidFill>
              </a:rPr>
              <a:t>: </a:t>
            </a:r>
            <a:r>
              <a:rPr lang="en-US" sz="3400" dirty="0" err="1">
                <a:solidFill>
                  <a:srgbClr val="800000"/>
                </a:solidFill>
              </a:rPr>
              <a:t>предметная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познавательно-исследовательская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игра</a:t>
            </a:r>
            <a:r>
              <a:rPr lang="en-US" sz="3400" dirty="0">
                <a:solidFill>
                  <a:srgbClr val="800000"/>
                </a:solidFill>
              </a:rPr>
              <a:t> (</a:t>
            </a:r>
            <a:r>
              <a:rPr lang="en-US" sz="3400" dirty="0" err="1">
                <a:solidFill>
                  <a:srgbClr val="800000"/>
                </a:solidFill>
              </a:rPr>
              <a:t>ролевая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режиссерская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с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правилом</a:t>
            </a:r>
            <a:r>
              <a:rPr lang="en-US" sz="3400" dirty="0">
                <a:solidFill>
                  <a:srgbClr val="800000"/>
                </a:solidFill>
              </a:rPr>
              <a:t>), </a:t>
            </a:r>
            <a:r>
              <a:rPr lang="en-US" sz="3400" dirty="0" err="1">
                <a:solidFill>
                  <a:srgbClr val="800000"/>
                </a:solidFill>
              </a:rPr>
              <a:t>продуктивная</a:t>
            </a:r>
            <a:r>
              <a:rPr lang="en-US" sz="3400" dirty="0">
                <a:solidFill>
                  <a:srgbClr val="800000"/>
                </a:solidFill>
              </a:rPr>
              <a:t>; </a:t>
            </a:r>
            <a:r>
              <a:rPr lang="en-US" sz="3400" dirty="0" err="1">
                <a:solidFill>
                  <a:srgbClr val="800000"/>
                </a:solidFill>
              </a:rPr>
              <a:t>конструирование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b="1" dirty="0" err="1">
                <a:solidFill>
                  <a:srgbClr val="800000"/>
                </a:solidFill>
              </a:rPr>
              <a:t>создания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широких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возможностей</a:t>
            </a:r>
            <a:r>
              <a:rPr lang="en-US" sz="3400" b="1" dirty="0">
                <a:solidFill>
                  <a:srgbClr val="800000"/>
                </a:solidFill>
              </a:rPr>
              <a:t> для </a:t>
            </a:r>
            <a:r>
              <a:rPr lang="en-US" sz="3400" b="1" dirty="0" err="1">
                <a:solidFill>
                  <a:srgbClr val="800000"/>
                </a:solidFill>
              </a:rPr>
              <a:t>развития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свободной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игры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детей</a:t>
            </a:r>
            <a:r>
              <a:rPr lang="en-US" sz="3400" b="1" dirty="0">
                <a:solidFill>
                  <a:srgbClr val="800000"/>
                </a:solidFill>
              </a:rPr>
              <a:t>, в </a:t>
            </a:r>
            <a:r>
              <a:rPr lang="en-US" sz="3400" b="1" dirty="0" err="1">
                <a:solidFill>
                  <a:srgbClr val="800000"/>
                </a:solidFill>
              </a:rPr>
              <a:t>том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числе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обеспечения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игрового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времени</a:t>
            </a:r>
            <a:r>
              <a:rPr lang="en-US" sz="3400" b="1" dirty="0">
                <a:solidFill>
                  <a:srgbClr val="800000"/>
                </a:solidFill>
              </a:rPr>
              <a:t> и </a:t>
            </a:r>
            <a:r>
              <a:rPr lang="en-US" sz="3400" b="1" dirty="0" err="1" smtClean="0">
                <a:solidFill>
                  <a:srgbClr val="800000"/>
                </a:solidFill>
              </a:rPr>
              <a:t>пространства</a:t>
            </a:r>
            <a:endParaRPr lang="ru-RU" sz="3400" b="1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endParaRPr lang="ru-RU" sz="1500" b="1" dirty="0">
              <a:solidFill>
                <a:srgbClr val="800000"/>
              </a:solidFill>
            </a:endParaRPr>
          </a:p>
          <a:p>
            <a:pPr algn="just"/>
            <a:r>
              <a:rPr lang="en-US" sz="3400" b="1" dirty="0" err="1">
                <a:solidFill>
                  <a:srgbClr val="800000"/>
                </a:solidFill>
              </a:rPr>
              <a:t>Применять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методы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физического</a:t>
            </a:r>
            <a:r>
              <a:rPr lang="en-US" sz="3400" b="1" dirty="0">
                <a:solidFill>
                  <a:srgbClr val="800000"/>
                </a:solidFill>
              </a:rPr>
              <a:t>, </a:t>
            </a:r>
            <a:r>
              <a:rPr lang="en-US" sz="3400" b="1" dirty="0" err="1" smtClean="0">
                <a:solidFill>
                  <a:srgbClr val="800000"/>
                </a:solidFill>
              </a:rPr>
              <a:t>познавательного</a:t>
            </a:r>
            <a:r>
              <a:rPr lang="en-US" sz="3400" b="1" dirty="0" smtClean="0">
                <a:solidFill>
                  <a:srgbClr val="800000"/>
                </a:solidFill>
              </a:rPr>
              <a:t> </a:t>
            </a:r>
            <a:r>
              <a:rPr lang="en-US" sz="3400" b="1" dirty="0">
                <a:solidFill>
                  <a:srgbClr val="800000"/>
                </a:solidFill>
              </a:rPr>
              <a:t>и </a:t>
            </a:r>
            <a:r>
              <a:rPr lang="en-US" sz="3400" b="1" dirty="0" err="1">
                <a:solidFill>
                  <a:srgbClr val="800000"/>
                </a:solidFill>
              </a:rPr>
              <a:t>личностного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развития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детей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раннего</a:t>
            </a:r>
            <a:r>
              <a:rPr lang="en-US" sz="3400" dirty="0">
                <a:solidFill>
                  <a:srgbClr val="800000"/>
                </a:solidFill>
              </a:rPr>
              <a:t> и </a:t>
            </a:r>
            <a:r>
              <a:rPr lang="en-US" sz="3400" dirty="0" err="1">
                <a:solidFill>
                  <a:srgbClr val="800000"/>
                </a:solidFill>
              </a:rPr>
              <a:t>дошкольного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возраста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b="1" dirty="0" smtClean="0">
                <a:solidFill>
                  <a:srgbClr val="800000"/>
                </a:solidFill>
              </a:rPr>
              <a:t>в </a:t>
            </a:r>
            <a:r>
              <a:rPr lang="en-US" sz="3400" b="1" dirty="0" err="1" smtClean="0">
                <a:solidFill>
                  <a:srgbClr val="800000"/>
                </a:solidFill>
              </a:rPr>
              <a:t>соответствии</a:t>
            </a:r>
            <a:r>
              <a:rPr lang="en-US" sz="3400" b="1" dirty="0" smtClean="0">
                <a:solidFill>
                  <a:srgbClr val="800000"/>
                </a:solidFill>
              </a:rPr>
              <a:t> </a:t>
            </a:r>
            <a:r>
              <a:rPr lang="en-US" sz="3400" b="1" dirty="0" err="1" smtClean="0">
                <a:solidFill>
                  <a:srgbClr val="800000"/>
                </a:solidFill>
              </a:rPr>
              <a:t>с</a:t>
            </a:r>
            <a:r>
              <a:rPr lang="en-US" sz="3400" b="1" dirty="0" smtClean="0">
                <a:solidFill>
                  <a:srgbClr val="800000"/>
                </a:solidFill>
              </a:rPr>
              <a:t> </a:t>
            </a:r>
            <a:r>
              <a:rPr lang="en-US" sz="3400" b="1" dirty="0" err="1" smtClean="0">
                <a:solidFill>
                  <a:srgbClr val="800000"/>
                </a:solidFill>
              </a:rPr>
              <a:t>образовательной</a:t>
            </a:r>
            <a:r>
              <a:rPr lang="en-US" sz="3400" b="1" dirty="0" smtClean="0">
                <a:solidFill>
                  <a:srgbClr val="800000"/>
                </a:solidFill>
              </a:rPr>
              <a:t> </a:t>
            </a:r>
            <a:r>
              <a:rPr lang="en-US" sz="3400" b="1" dirty="0" err="1" smtClean="0">
                <a:solidFill>
                  <a:srgbClr val="800000"/>
                </a:solidFill>
              </a:rPr>
              <a:t>программой</a:t>
            </a:r>
            <a:r>
              <a:rPr lang="en-US" sz="3400" b="1" dirty="0" smtClean="0">
                <a:solidFill>
                  <a:srgbClr val="800000"/>
                </a:solidFill>
              </a:rPr>
              <a:t> организации</a:t>
            </a:r>
            <a:endParaRPr lang="ru-RU" sz="3400" b="1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endParaRPr lang="ru-RU" sz="1700" b="1" dirty="0">
              <a:solidFill>
                <a:srgbClr val="800000"/>
              </a:solidFill>
            </a:endParaRPr>
          </a:p>
          <a:p>
            <a:pPr algn="just"/>
            <a:r>
              <a:rPr lang="en-US" sz="3400" b="1" dirty="0" err="1">
                <a:solidFill>
                  <a:srgbClr val="800000"/>
                </a:solidFill>
              </a:rPr>
              <a:t>Использовать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методы</a:t>
            </a:r>
            <a:r>
              <a:rPr lang="en-US" sz="3400" b="1" dirty="0">
                <a:solidFill>
                  <a:srgbClr val="800000"/>
                </a:solidFill>
              </a:rPr>
              <a:t> и </a:t>
            </a:r>
            <a:r>
              <a:rPr lang="en-US" sz="3400" b="1" dirty="0" err="1">
                <a:solidFill>
                  <a:srgbClr val="800000"/>
                </a:solidFill>
              </a:rPr>
              <a:t>средства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анализа</a:t>
            </a:r>
            <a:r>
              <a:rPr lang="en-US" sz="3400" b="1" dirty="0">
                <a:solidFill>
                  <a:srgbClr val="800000"/>
                </a:solidFill>
              </a:rPr>
              <a:t> психолого-педагогического </a:t>
            </a:r>
            <a:r>
              <a:rPr lang="en-US" sz="3400" b="1" dirty="0" err="1">
                <a:solidFill>
                  <a:srgbClr val="800000"/>
                </a:solidFill>
              </a:rPr>
              <a:t>мониторинга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b="1" dirty="0" err="1">
                <a:solidFill>
                  <a:srgbClr val="800000"/>
                </a:solidFill>
              </a:rPr>
              <a:t>позволяющие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оценить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результаты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освоения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детьми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образовательных</a:t>
            </a:r>
            <a:r>
              <a:rPr lang="en-US" sz="3400" b="1" dirty="0">
                <a:solidFill>
                  <a:srgbClr val="800000"/>
                </a:solidFill>
              </a:rPr>
              <a:t> программ,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степень</a:t>
            </a:r>
            <a:r>
              <a:rPr lang="en-US" sz="3400" dirty="0">
                <a:solidFill>
                  <a:srgbClr val="800000"/>
                </a:solidFill>
              </a:rPr>
              <a:t> сформированности </a:t>
            </a:r>
            <a:r>
              <a:rPr lang="en-US" sz="3400" dirty="0" err="1">
                <a:solidFill>
                  <a:srgbClr val="800000"/>
                </a:solidFill>
              </a:rPr>
              <a:t>у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них</a:t>
            </a:r>
            <a:r>
              <a:rPr lang="en-US" sz="3400" dirty="0">
                <a:solidFill>
                  <a:srgbClr val="800000"/>
                </a:solidFill>
              </a:rPr>
              <a:t> качеств, </a:t>
            </a:r>
            <a:r>
              <a:rPr lang="en-US" sz="3400" dirty="0" err="1">
                <a:solidFill>
                  <a:srgbClr val="800000"/>
                </a:solidFill>
              </a:rPr>
              <a:t>необходимых</a:t>
            </a:r>
            <a:r>
              <a:rPr lang="en-US" sz="3400" dirty="0">
                <a:solidFill>
                  <a:srgbClr val="800000"/>
                </a:solidFill>
              </a:rPr>
              <a:t> для </a:t>
            </a:r>
            <a:r>
              <a:rPr lang="en-US" sz="3400" dirty="0" err="1">
                <a:solidFill>
                  <a:srgbClr val="800000"/>
                </a:solidFill>
              </a:rPr>
              <a:t>дальнейшего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обучения</a:t>
            </a:r>
            <a:r>
              <a:rPr lang="en-US" sz="3400" dirty="0">
                <a:solidFill>
                  <a:srgbClr val="800000"/>
                </a:solidFill>
              </a:rPr>
              <a:t> и </a:t>
            </a:r>
            <a:r>
              <a:rPr lang="en-US" sz="3400" dirty="0" err="1">
                <a:solidFill>
                  <a:srgbClr val="800000"/>
                </a:solidFill>
              </a:rPr>
              <a:t>развития</a:t>
            </a:r>
            <a:r>
              <a:rPr lang="en-US" sz="3400" dirty="0">
                <a:solidFill>
                  <a:srgbClr val="800000"/>
                </a:solidFill>
              </a:rPr>
              <a:t> на </a:t>
            </a:r>
            <a:r>
              <a:rPr lang="en-US" sz="3400" dirty="0" err="1">
                <a:solidFill>
                  <a:srgbClr val="800000"/>
                </a:solidFill>
              </a:rPr>
              <a:t>следующих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уровнях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 smtClean="0">
                <a:solidFill>
                  <a:srgbClr val="800000"/>
                </a:solidFill>
              </a:rPr>
              <a:t>обучения</a:t>
            </a:r>
            <a:endParaRPr lang="ru-RU" sz="3400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endParaRPr lang="ru-RU" sz="1700" dirty="0">
              <a:solidFill>
                <a:srgbClr val="800000"/>
              </a:solidFill>
            </a:endParaRPr>
          </a:p>
          <a:p>
            <a:pPr algn="just"/>
            <a:r>
              <a:rPr lang="en-US" sz="3400" b="1" dirty="0" err="1">
                <a:solidFill>
                  <a:srgbClr val="800000"/>
                </a:solidFill>
              </a:rPr>
              <a:t>Владеть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всеми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видами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развивающих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деятельностей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дошкольника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dirty="0">
                <a:solidFill>
                  <a:srgbClr val="800000"/>
                </a:solidFill>
              </a:rPr>
              <a:t>(</a:t>
            </a:r>
            <a:r>
              <a:rPr lang="en-US" sz="3400" dirty="0" err="1">
                <a:solidFill>
                  <a:srgbClr val="800000"/>
                </a:solidFill>
              </a:rPr>
              <a:t>игровой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продуктивной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познавательно-исследовательской</a:t>
            </a:r>
            <a:r>
              <a:rPr lang="en-US" sz="3400" dirty="0" smtClean="0">
                <a:solidFill>
                  <a:srgbClr val="800000"/>
                </a:solidFill>
              </a:rPr>
              <a:t>)</a:t>
            </a:r>
            <a:endParaRPr lang="ru-RU" sz="3400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endParaRPr lang="ru-RU" sz="1700" dirty="0">
              <a:solidFill>
                <a:srgbClr val="800000"/>
              </a:solidFill>
            </a:endParaRPr>
          </a:p>
          <a:p>
            <a:pPr algn="just"/>
            <a:r>
              <a:rPr lang="en-US" sz="3400" b="1" dirty="0" err="1">
                <a:solidFill>
                  <a:srgbClr val="800000"/>
                </a:solidFill>
              </a:rPr>
              <a:t>Выстраивать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партнерское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взаимодействие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с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родителями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dirty="0">
                <a:solidFill>
                  <a:srgbClr val="800000"/>
                </a:solidFill>
              </a:rPr>
              <a:t>(</a:t>
            </a:r>
            <a:r>
              <a:rPr lang="en-US" sz="3400" dirty="0" err="1">
                <a:solidFill>
                  <a:srgbClr val="800000"/>
                </a:solidFill>
              </a:rPr>
              <a:t>законными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представителями</a:t>
            </a:r>
            <a:r>
              <a:rPr lang="en-US" sz="3400" dirty="0">
                <a:solidFill>
                  <a:srgbClr val="800000"/>
                </a:solidFill>
              </a:rPr>
              <a:t>) </a:t>
            </a:r>
            <a:r>
              <a:rPr lang="en-US" sz="3400" dirty="0" err="1">
                <a:solidFill>
                  <a:srgbClr val="800000"/>
                </a:solidFill>
              </a:rPr>
              <a:t>детей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раннего</a:t>
            </a:r>
            <a:r>
              <a:rPr lang="en-US" sz="3400" dirty="0">
                <a:solidFill>
                  <a:srgbClr val="800000"/>
                </a:solidFill>
              </a:rPr>
              <a:t> и </a:t>
            </a:r>
            <a:r>
              <a:rPr lang="en-US" sz="3400" dirty="0" err="1">
                <a:solidFill>
                  <a:srgbClr val="800000"/>
                </a:solidFill>
              </a:rPr>
              <a:t>дошкольного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возраста</a:t>
            </a:r>
            <a:r>
              <a:rPr lang="en-US" sz="3400" dirty="0">
                <a:solidFill>
                  <a:srgbClr val="800000"/>
                </a:solidFill>
              </a:rPr>
              <a:t> для </a:t>
            </a:r>
            <a:r>
              <a:rPr lang="en-US" sz="3400" dirty="0" err="1">
                <a:solidFill>
                  <a:srgbClr val="800000"/>
                </a:solidFill>
              </a:rPr>
              <a:t>решения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образовательных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задач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b="1" dirty="0" err="1">
                <a:solidFill>
                  <a:srgbClr val="800000"/>
                </a:solidFill>
              </a:rPr>
              <a:t>использовать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методы</a:t>
            </a:r>
            <a:r>
              <a:rPr lang="en-US" sz="3400" b="1" dirty="0">
                <a:solidFill>
                  <a:srgbClr val="800000"/>
                </a:solidFill>
              </a:rPr>
              <a:t> и </a:t>
            </a:r>
            <a:r>
              <a:rPr lang="en-US" sz="3400" b="1" dirty="0" err="1">
                <a:solidFill>
                  <a:srgbClr val="800000"/>
                </a:solidFill>
              </a:rPr>
              <a:t>средства</a:t>
            </a:r>
            <a:r>
              <a:rPr lang="en-US" sz="3400" b="1" dirty="0">
                <a:solidFill>
                  <a:srgbClr val="800000"/>
                </a:solidFill>
              </a:rPr>
              <a:t> для </a:t>
            </a:r>
            <a:r>
              <a:rPr lang="en-US" sz="3400" b="1" dirty="0" err="1">
                <a:solidFill>
                  <a:srgbClr val="800000"/>
                </a:solidFill>
              </a:rPr>
              <a:t>их</a:t>
            </a:r>
            <a:r>
              <a:rPr lang="en-US" sz="3400" b="1" dirty="0">
                <a:solidFill>
                  <a:srgbClr val="800000"/>
                </a:solidFill>
              </a:rPr>
              <a:t> психолого-педагогического </a:t>
            </a:r>
            <a:r>
              <a:rPr lang="en-US" sz="3400" b="1" dirty="0" err="1" smtClean="0">
                <a:solidFill>
                  <a:srgbClr val="800000"/>
                </a:solidFill>
              </a:rPr>
              <a:t>просвещения</a:t>
            </a:r>
            <a:endParaRPr lang="ru-RU" sz="3400" b="1" dirty="0" smtClean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endParaRPr lang="ru-RU" sz="1700" b="1" dirty="0">
              <a:solidFill>
                <a:srgbClr val="800000"/>
              </a:solidFill>
            </a:endParaRPr>
          </a:p>
          <a:p>
            <a:pPr algn="just"/>
            <a:r>
              <a:rPr lang="en-US" sz="3400" b="1" dirty="0" err="1">
                <a:solidFill>
                  <a:srgbClr val="800000"/>
                </a:solidFill>
              </a:rPr>
              <a:t>Владеть</a:t>
            </a:r>
            <a:r>
              <a:rPr lang="en-US" sz="3400" b="1" dirty="0">
                <a:solidFill>
                  <a:srgbClr val="800000"/>
                </a:solidFill>
              </a:rPr>
              <a:t> ИКТ-</a:t>
            </a:r>
            <a:r>
              <a:rPr lang="en-US" sz="3400" b="1" dirty="0" err="1">
                <a:solidFill>
                  <a:srgbClr val="800000"/>
                </a:solidFill>
              </a:rPr>
              <a:t>компетентностями</a:t>
            </a:r>
            <a:r>
              <a:rPr lang="en-US" sz="3400" dirty="0">
                <a:solidFill>
                  <a:srgbClr val="800000"/>
                </a:solidFill>
              </a:rPr>
              <a:t>, </a:t>
            </a:r>
            <a:r>
              <a:rPr lang="en-US" sz="3400" dirty="0" err="1">
                <a:solidFill>
                  <a:srgbClr val="800000"/>
                </a:solidFill>
              </a:rPr>
              <a:t>необходимыми</a:t>
            </a:r>
            <a:r>
              <a:rPr lang="en-US" sz="3400" dirty="0">
                <a:solidFill>
                  <a:srgbClr val="800000"/>
                </a:solidFill>
              </a:rPr>
              <a:t> и </a:t>
            </a:r>
            <a:r>
              <a:rPr lang="en-US" sz="3400" dirty="0" err="1">
                <a:solidFill>
                  <a:srgbClr val="800000"/>
                </a:solidFill>
              </a:rPr>
              <a:t>достаточными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b="1" dirty="0">
                <a:solidFill>
                  <a:srgbClr val="800000"/>
                </a:solidFill>
              </a:rPr>
              <a:t>для </a:t>
            </a:r>
            <a:r>
              <a:rPr lang="en-US" sz="3400" b="1" dirty="0" err="1">
                <a:solidFill>
                  <a:srgbClr val="800000"/>
                </a:solidFill>
              </a:rPr>
              <a:t>планирования</a:t>
            </a:r>
            <a:r>
              <a:rPr lang="en-US" sz="3400" b="1" dirty="0">
                <a:solidFill>
                  <a:srgbClr val="800000"/>
                </a:solidFill>
              </a:rPr>
              <a:t>, </a:t>
            </a:r>
            <a:r>
              <a:rPr lang="en-US" sz="3400" b="1" dirty="0" err="1">
                <a:solidFill>
                  <a:srgbClr val="800000"/>
                </a:solidFill>
              </a:rPr>
              <a:t>реализации</a:t>
            </a:r>
            <a:r>
              <a:rPr lang="en-US" sz="3400" b="1" dirty="0">
                <a:solidFill>
                  <a:srgbClr val="800000"/>
                </a:solidFill>
              </a:rPr>
              <a:t> и оценки </a:t>
            </a:r>
            <a:r>
              <a:rPr lang="en-US" sz="3400" b="1" dirty="0" err="1">
                <a:solidFill>
                  <a:srgbClr val="800000"/>
                </a:solidFill>
              </a:rPr>
              <a:t>образовательной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работы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с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b="1" dirty="0" err="1">
                <a:solidFill>
                  <a:srgbClr val="800000"/>
                </a:solidFill>
              </a:rPr>
              <a:t>детьми</a:t>
            </a:r>
            <a:r>
              <a:rPr lang="en-US" sz="3400" b="1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раннего</a:t>
            </a:r>
            <a:r>
              <a:rPr lang="en-US" sz="3400" dirty="0">
                <a:solidFill>
                  <a:srgbClr val="800000"/>
                </a:solidFill>
              </a:rPr>
              <a:t> и </a:t>
            </a:r>
            <a:r>
              <a:rPr lang="en-US" sz="3400" dirty="0" err="1">
                <a:solidFill>
                  <a:srgbClr val="800000"/>
                </a:solidFill>
              </a:rPr>
              <a:t>дошкольного</a:t>
            </a:r>
            <a:r>
              <a:rPr lang="en-US" sz="3400" dirty="0">
                <a:solidFill>
                  <a:srgbClr val="800000"/>
                </a:solidFill>
              </a:rPr>
              <a:t> </a:t>
            </a:r>
            <a:r>
              <a:rPr lang="en-US" sz="3400" dirty="0" err="1">
                <a:solidFill>
                  <a:srgbClr val="800000"/>
                </a:solidFill>
              </a:rPr>
              <a:t>возраста</a:t>
            </a:r>
            <a:endParaRPr lang="ru-RU" sz="3400" dirty="0">
              <a:solidFill>
                <a:srgbClr val="800000"/>
              </a:solidFill>
            </a:endParaRPr>
          </a:p>
          <a:p>
            <a:pPr algn="just"/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8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328592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8000"/>
                </a:solidFill>
              </a:rPr>
              <a:t>Необходимые знания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52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Специфика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образования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особенностей</a:t>
            </a:r>
            <a:r>
              <a:rPr lang="en-US" dirty="0">
                <a:solidFill>
                  <a:srgbClr val="800000"/>
                </a:solidFill>
              </a:rPr>
              <a:t> организации </a:t>
            </a:r>
            <a:r>
              <a:rPr lang="en-US" dirty="0" err="1">
                <a:solidFill>
                  <a:srgbClr val="800000"/>
                </a:solidFill>
              </a:rPr>
              <a:t>работы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детьми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раннего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возраста</a:t>
            </a:r>
            <a:endParaRPr lang="ru-RU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ru-RU" sz="1300" dirty="0">
              <a:solidFill>
                <a:srgbClr val="800000"/>
              </a:solidFill>
            </a:endParaRPr>
          </a:p>
          <a:p>
            <a:r>
              <a:rPr lang="en-US" dirty="0" err="1">
                <a:solidFill>
                  <a:srgbClr val="800000"/>
                </a:solidFill>
              </a:rPr>
              <a:t>Основные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психологические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подходы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err="1">
                <a:solidFill>
                  <a:srgbClr val="800000"/>
                </a:solidFill>
              </a:rPr>
              <a:t>культурно-исторический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деятельностный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личностный</a:t>
            </a:r>
            <a:r>
              <a:rPr lang="en-US" dirty="0">
                <a:solidFill>
                  <a:srgbClr val="800000"/>
                </a:solidFill>
              </a:rPr>
              <a:t>; </a:t>
            </a:r>
            <a:r>
              <a:rPr lang="en-US" dirty="0" err="1">
                <a:solidFill>
                  <a:srgbClr val="800000"/>
                </a:solidFill>
              </a:rPr>
              <a:t>основы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дошкольной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педагогики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включая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классические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системы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воспитания</a:t>
            </a:r>
            <a:endParaRPr lang="ru-RU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ru-RU" sz="1100" dirty="0">
              <a:solidFill>
                <a:srgbClr val="800000"/>
              </a:solidFill>
            </a:endParaRPr>
          </a:p>
          <a:p>
            <a:r>
              <a:rPr lang="en-US" dirty="0" err="1">
                <a:solidFill>
                  <a:srgbClr val="800000"/>
                </a:solidFill>
              </a:rPr>
              <a:t>Общие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закономерности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развития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ребенка</a:t>
            </a:r>
            <a:r>
              <a:rPr lang="en-US" dirty="0">
                <a:solidFill>
                  <a:srgbClr val="800000"/>
                </a:solidFill>
              </a:rPr>
              <a:t> в </a:t>
            </a:r>
            <a:r>
              <a:rPr lang="en-US" dirty="0" err="1">
                <a:solidFill>
                  <a:srgbClr val="800000"/>
                </a:solidFill>
              </a:rPr>
              <a:t>раннем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дошкольном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возрасте</a:t>
            </a:r>
            <a:endParaRPr lang="ru-RU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ru-RU" sz="1100" dirty="0">
              <a:solidFill>
                <a:srgbClr val="800000"/>
              </a:solidFill>
            </a:endParaRPr>
          </a:p>
          <a:p>
            <a:r>
              <a:rPr lang="en-US" dirty="0" err="1">
                <a:solidFill>
                  <a:srgbClr val="800000"/>
                </a:solidFill>
              </a:rPr>
              <a:t>Особенности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становления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развития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детских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деятельностей</a:t>
            </a:r>
            <a:r>
              <a:rPr lang="en-US" dirty="0">
                <a:solidFill>
                  <a:srgbClr val="800000"/>
                </a:solidFill>
              </a:rPr>
              <a:t> в </a:t>
            </a:r>
            <a:r>
              <a:rPr lang="en-US" dirty="0" err="1">
                <a:solidFill>
                  <a:srgbClr val="800000"/>
                </a:solidFill>
              </a:rPr>
              <a:t>раннем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дошкольном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возрасте</a:t>
            </a:r>
            <a:endParaRPr lang="ru-RU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ru-RU" sz="1300" dirty="0">
              <a:solidFill>
                <a:srgbClr val="800000"/>
              </a:solidFill>
            </a:endParaRPr>
          </a:p>
          <a:p>
            <a:r>
              <a:rPr lang="en-US" dirty="0" err="1">
                <a:solidFill>
                  <a:srgbClr val="800000"/>
                </a:solidFill>
              </a:rPr>
              <a:t>Основы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теории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физического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познавательного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личностного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развития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детей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раннего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возраста</a:t>
            </a:r>
            <a:endParaRPr lang="ru-RU" dirty="0" smtClean="0">
              <a:solidFill>
                <a:srgbClr val="800000"/>
              </a:solidFill>
            </a:endParaRPr>
          </a:p>
          <a:p>
            <a:endParaRPr lang="ru-RU" sz="1100" dirty="0">
              <a:solidFill>
                <a:srgbClr val="800000"/>
              </a:solidFill>
            </a:endParaRPr>
          </a:p>
          <a:p>
            <a:r>
              <a:rPr lang="en-US" dirty="0" err="1">
                <a:solidFill>
                  <a:srgbClr val="800000"/>
                </a:solidFill>
              </a:rPr>
              <a:t>Современные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тенденции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развития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дошкольного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образования</a:t>
            </a:r>
            <a:endParaRPr lang="ru-RU" dirty="0">
              <a:solidFill>
                <a:srgbClr val="800000"/>
              </a:solidFill>
            </a:endParaRPr>
          </a:p>
          <a:p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5892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800000"/>
                </a:solidFill>
              </a:rPr>
              <a:t>Соблюдение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правовых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нравственных</a:t>
            </a:r>
            <a:r>
              <a:rPr lang="en-US" dirty="0">
                <a:solidFill>
                  <a:srgbClr val="800000"/>
                </a:solidFill>
              </a:rPr>
              <a:t> и </a:t>
            </a:r>
            <a:r>
              <a:rPr lang="en-US" dirty="0" err="1">
                <a:solidFill>
                  <a:srgbClr val="800000"/>
                </a:solidFill>
              </a:rPr>
              <a:t>этических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норм</a:t>
            </a:r>
            <a:r>
              <a:rPr lang="en-US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rgbClr val="800000"/>
                </a:solidFill>
              </a:rPr>
              <a:t>требований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профессиональной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этики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213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roadmap_compa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033352" cy="26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3429000"/>
            <a:ext cx="7920880" cy="286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ru-RU" b="1" dirty="0">
                <a:solidFill>
                  <a:srgbClr val="008000"/>
                </a:solidFill>
                <a:latin typeface="Calibri" pitchFamily="34" charset="0"/>
              </a:rPr>
              <a:t>Этапы продвижения к цели: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</a:rPr>
              <a:t/>
            </a:r>
            <a:br>
              <a:rPr lang="en-US" b="1" dirty="0">
                <a:solidFill>
                  <a:srgbClr val="008000"/>
                </a:solidFill>
                <a:latin typeface="Calibri" pitchFamily="34" charset="0"/>
              </a:rPr>
            </a:br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800000"/>
                </a:solidFill>
                <a:latin typeface="Calibri" pitchFamily="34" charset="0"/>
              </a:rPr>
              <a:t>Качественная </a:t>
            </a:r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реорганизация системы переподготовки </a:t>
            </a:r>
            <a:r>
              <a:rPr lang="ru-RU" dirty="0" smtClean="0">
                <a:solidFill>
                  <a:srgbClr val="800000"/>
                </a:solidFill>
                <a:latin typeface="Calibri" pitchFamily="34" charset="0"/>
              </a:rPr>
              <a:t>учителей;</a:t>
            </a:r>
            <a:endParaRPr lang="ru-RU" dirty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Гибкая модульная система подготовки и переподготовки педагогов, предполагающая  набор необходимых компетенций, исходя из особенностей образовательных программ, реализуемых конкретным учреждением </a:t>
            </a:r>
            <a:r>
              <a:rPr lang="ru-RU" dirty="0" smtClean="0">
                <a:solidFill>
                  <a:srgbClr val="800000"/>
                </a:solidFill>
                <a:latin typeface="Calibri" pitchFamily="34" charset="0"/>
              </a:rPr>
              <a:t>;</a:t>
            </a:r>
            <a:endParaRPr lang="ru-RU" dirty="0">
              <a:solidFill>
                <a:srgbClr val="800000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Создание условий для стажировки педагогов на </a:t>
            </a:r>
            <a:r>
              <a:rPr lang="ru-RU" dirty="0" smtClean="0">
                <a:solidFill>
                  <a:srgbClr val="800000"/>
                </a:solidFill>
                <a:latin typeface="Calibri" pitchFamily="34" charset="0"/>
              </a:rPr>
              <a:t>базе ИРО, ВУЗов, </a:t>
            </a:r>
            <a:r>
              <a:rPr lang="ru-RU" dirty="0">
                <a:solidFill>
                  <a:srgbClr val="800000"/>
                </a:solidFill>
                <a:latin typeface="Calibri" pitchFamily="34" charset="0"/>
              </a:rPr>
              <a:t>а также учреждений образования, наиболее успешно решающих задачи формирования новых профессиональных </a:t>
            </a:r>
            <a:r>
              <a:rPr lang="ru-RU" dirty="0" smtClean="0">
                <a:solidFill>
                  <a:srgbClr val="800000"/>
                </a:solidFill>
                <a:latin typeface="Calibri" pitchFamily="34" charset="0"/>
              </a:rPr>
              <a:t>компетенций.</a:t>
            </a:r>
            <a:endParaRPr lang="ru-RU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8000"/>
                </a:solidFill>
              </a:rPr>
              <a:t>Новые возможности </a:t>
            </a:r>
            <a:r>
              <a:rPr lang="ru-RU" sz="1600" b="1" dirty="0" smtClean="0">
                <a:solidFill>
                  <a:srgbClr val="008000"/>
                </a:solidFill>
              </a:rPr>
              <a:t>ОУ:  </a:t>
            </a:r>
            <a:r>
              <a:rPr lang="ru-RU" sz="1600" b="1" dirty="0">
                <a:solidFill>
                  <a:srgbClr val="008000"/>
                </a:solidFill>
              </a:rPr>
              <a:t>составлять индивидуальное штатное расписание;  использовать  стимулирующий  фонд оплаты труда для поощрения работников, выполняющих дополнительные обязанности.</a:t>
            </a:r>
          </a:p>
          <a:p>
            <a:pPr algn="ctr"/>
            <a:r>
              <a:rPr lang="ru-RU" sz="1600" b="1" dirty="0">
                <a:solidFill>
                  <a:srgbClr val="008000"/>
                </a:solidFill>
              </a:rPr>
              <a:t>Стремление руководителей адекватно формализовать новые обязанности в названиях </a:t>
            </a:r>
            <a:r>
              <a:rPr lang="ru-RU" sz="1600" b="1" dirty="0" smtClean="0">
                <a:solidFill>
                  <a:srgbClr val="008000"/>
                </a:solidFill>
              </a:rPr>
              <a:t>должностей.</a:t>
            </a:r>
            <a:endParaRPr lang="ru-RU" sz="1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6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11560" y="476672"/>
            <a:ext cx="7992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Несоответствие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новых должностей существующим тарифно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-квалификационным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характеристикам  </a:t>
            </a:r>
          </a:p>
        </p:txBody>
      </p:sp>
      <p:pic>
        <p:nvPicPr>
          <p:cNvPr id="7" name="Рисунок 16" descr="pe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7" descr="blackp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04864"/>
            <a:ext cx="1601664" cy="18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8" descr="b45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4149080"/>
            <a:ext cx="217794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2627784" y="2348880"/>
            <a:ext cx="4608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latin typeface="Calibri" pitchFamily="34" charset="0"/>
              </a:rPr>
              <a:t>ПРОБЛЕМЫ:</a:t>
            </a:r>
          </a:p>
          <a:p>
            <a:r>
              <a:rPr lang="ru-RU" sz="2800" b="1" dirty="0" smtClean="0">
                <a:solidFill>
                  <a:srgbClr val="008000"/>
                </a:solidFill>
                <a:latin typeface="Calibri" pitchFamily="34" charset="0"/>
              </a:rPr>
              <a:t>исчисление </a:t>
            </a:r>
            <a:r>
              <a:rPr lang="ru-RU" sz="2800" b="1" dirty="0">
                <a:solidFill>
                  <a:srgbClr val="008000"/>
                </a:solidFill>
                <a:latin typeface="Calibri" pitchFamily="34" charset="0"/>
              </a:rPr>
              <a:t>трудового стажа, начисление пенсий и т.д.</a:t>
            </a:r>
          </a:p>
        </p:txBody>
      </p:sp>
    </p:spTree>
    <p:extLst>
      <p:ext uri="{BB962C8B-B14F-4D97-AF65-F5344CB8AC3E}">
        <p14:creationId xmlns:p14="http://schemas.microsoft.com/office/powerpoint/2010/main" val="413130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32781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3851920" y="980728"/>
            <a:ext cx="49323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dirty="0">
                <a:solidFill>
                  <a:srgbClr val="008000"/>
                </a:solidFill>
                <a:latin typeface="Calibri" pitchFamily="34" charset="0"/>
              </a:rPr>
              <a:t>«В деле обучения и воспитания, во всем школьном деле ничего нельзя улучшить, минуя голову учителя».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3070" y="4077072"/>
            <a:ext cx="372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800000"/>
                </a:solidFill>
              </a:rPr>
              <a:t>Константин Дмитриевич Ушинский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Стандарт педагога: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1340768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8000"/>
                </a:solidFill>
              </a:rPr>
              <a:t>это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характеристика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квалификации</a:t>
            </a:r>
            <a:r>
              <a:rPr lang="en-US" sz="3200" b="1" dirty="0">
                <a:solidFill>
                  <a:srgbClr val="008000"/>
                </a:solidFill>
              </a:rPr>
              <a:t>, </a:t>
            </a:r>
            <a:r>
              <a:rPr lang="en-US" sz="3200" b="1" dirty="0" err="1">
                <a:solidFill>
                  <a:srgbClr val="008000"/>
                </a:solidFill>
              </a:rPr>
              <a:t>необходимой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работнику</a:t>
            </a:r>
            <a:r>
              <a:rPr lang="en-US" sz="3200" b="1" dirty="0">
                <a:solidFill>
                  <a:srgbClr val="008000"/>
                </a:solidFill>
              </a:rPr>
              <a:t> для </a:t>
            </a:r>
            <a:r>
              <a:rPr lang="en-US" sz="3200" b="1" dirty="0" err="1">
                <a:solidFill>
                  <a:srgbClr val="008000"/>
                </a:solidFill>
              </a:rPr>
              <a:t>осуществления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определенного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вида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профессиональной</a:t>
            </a:r>
            <a:r>
              <a:rPr lang="en-US" sz="3200" b="1" dirty="0">
                <a:solidFill>
                  <a:srgbClr val="008000"/>
                </a:solidFill>
              </a:rPr>
              <a:t> </a:t>
            </a:r>
            <a:r>
              <a:rPr lang="en-US" sz="3200" b="1" dirty="0" err="1">
                <a:solidFill>
                  <a:srgbClr val="008000"/>
                </a:solidFill>
              </a:rPr>
              <a:t>деятельности</a:t>
            </a:r>
            <a:r>
              <a:rPr lang="en-US" sz="3200" b="1" dirty="0">
                <a:solidFill>
                  <a:srgbClr val="008000"/>
                </a:solidFill>
              </a:rPr>
              <a:t>.</a:t>
            </a:r>
            <a:endParaRPr lang="ru-RU" sz="3200" b="1" dirty="0">
              <a:solidFill>
                <a:srgbClr val="008000"/>
              </a:solidFill>
            </a:endParaRPr>
          </a:p>
        </p:txBody>
      </p:sp>
      <p:pic>
        <p:nvPicPr>
          <p:cNvPr id="10" name="Рисунок 5" descr="ki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09120"/>
            <a:ext cx="23399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77072"/>
            <a:ext cx="2484437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1341394972_shkola-dlya-detey-migrantov-2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2735263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999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Профессиональный стандарт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1268760"/>
            <a:ext cx="7211144" cy="8341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800000"/>
                </a:solidFill>
              </a:rPr>
              <a:t>«</a:t>
            </a:r>
            <a:r>
              <a:rPr lang="ru-RU" sz="2900" dirty="0">
                <a:solidFill>
                  <a:srgbClr val="800000"/>
                </a:solidFill>
              </a:rPr>
              <a:t>С</a:t>
            </a:r>
            <a:r>
              <a:rPr lang="ru-RU" sz="2900" dirty="0">
                <a:solidFill>
                  <a:schemeClr val="accent2">
                    <a:lumMod val="75000"/>
                  </a:schemeClr>
                </a:solidFill>
              </a:rPr>
              <a:t>тандарт» уязвимость в педагогической среде самого </a:t>
            </a: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термина</a:t>
            </a:r>
            <a:endParaRPr lang="ru-RU" sz="2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402832" cy="4278461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Стандарт – антитеза творчества</a:t>
            </a:r>
          </a:p>
          <a:p>
            <a:pPr algn="just">
              <a:spcBef>
                <a:spcPts val="0"/>
              </a:spcBef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Стандарт – ограничитель свободы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педагога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Стандарт – способ  мелочной регламентации</a:t>
            </a:r>
          </a:p>
          <a:p>
            <a:pPr algn="just">
              <a:spcBef>
                <a:spcPts val="0"/>
              </a:spcBef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Стандарт – инструмент тотального контроля</a:t>
            </a:r>
          </a:p>
          <a:p>
            <a:pPr algn="just">
              <a:spcBef>
                <a:spcPts val="0"/>
              </a:spcBef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Стандарт – признак восстановления административно-командной системы управления образованием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Рисунок 3" descr="2u9hf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24944"/>
            <a:ext cx="3017838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800000"/>
                </a:solidFill>
              </a:rPr>
              <a:t>Выводы: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5410944" cy="43490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</a:rPr>
              <a:t>Невозможность внедрения любых новшеств, включая стандарты, без осознания их необходимости самими педагогами</a:t>
            </a:r>
          </a:p>
          <a:p>
            <a:pPr algn="just">
              <a:lnSpc>
                <a:spcPct val="90000"/>
              </a:lnSpc>
            </a:pPr>
            <a:r>
              <a:rPr lang="ru-RU" sz="2400" b="1" dirty="0" smtClean="0">
                <a:solidFill>
                  <a:srgbClr val="008000"/>
                </a:solidFill>
              </a:rPr>
              <a:t>Максимальная гласность и открытость, разъяснительная </a:t>
            </a:r>
            <a:r>
              <a:rPr lang="ru-RU" sz="2400" b="1" dirty="0">
                <a:solidFill>
                  <a:srgbClr val="008000"/>
                </a:solidFill>
              </a:rPr>
              <a:t>работа </a:t>
            </a:r>
            <a:r>
              <a:rPr lang="ru-RU" sz="2400" b="1" dirty="0" smtClean="0">
                <a:solidFill>
                  <a:srgbClr val="008000"/>
                </a:solidFill>
              </a:rPr>
              <a:t>параллельно </a:t>
            </a:r>
            <a:r>
              <a:rPr lang="ru-RU" sz="2400" b="1" dirty="0">
                <a:solidFill>
                  <a:srgbClr val="008000"/>
                </a:solidFill>
              </a:rPr>
              <a:t>внедрением </a:t>
            </a:r>
            <a:r>
              <a:rPr lang="ru-RU" sz="2400" b="1" dirty="0" smtClean="0">
                <a:solidFill>
                  <a:srgbClr val="008000"/>
                </a:solidFill>
              </a:rPr>
              <a:t>профессионального стандарта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8000"/>
                </a:solidFill>
              </a:rPr>
              <a:t>Разъяснительная работа параллельно с разработкой и внедрением стандарта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pic>
        <p:nvPicPr>
          <p:cNvPr id="15363" name="Рисунок 3" descr="corporativnie-spo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496046" cy="39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28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Профессиональный стандарт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55576" y="1196752"/>
            <a:ext cx="7931225" cy="93610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</a:rPr>
              <a:t>Конструктивный взгляд на профессиональный стандарт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69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>
                <a:solidFill>
                  <a:srgbClr val="4F6228"/>
                </a:solidFill>
                <a:latin typeface="Calibri" pitchFamily="34" charset="0"/>
              </a:rPr>
              <a:t>Стандарт – инструмент реализации стратегии образования в меняющемся мире</a:t>
            </a:r>
          </a:p>
          <a:p>
            <a:r>
              <a:rPr lang="ru-RU" sz="2600" b="1" dirty="0">
                <a:solidFill>
                  <a:srgbClr val="4F6228"/>
                </a:solidFill>
                <a:latin typeface="Calibri" pitchFamily="34" charset="0"/>
              </a:rPr>
              <a:t>Стандарт – инструмент повышения качества образования и выхода отечественного образования на международный уровень</a:t>
            </a:r>
          </a:p>
          <a:p>
            <a:r>
              <a:rPr lang="ru-RU" sz="2600" b="1" dirty="0">
                <a:solidFill>
                  <a:srgbClr val="4F6228"/>
                </a:solidFill>
                <a:latin typeface="Calibri" pitchFamily="34" charset="0"/>
              </a:rPr>
              <a:t>Стандарт – объективный  измеритель квалификации учителя</a:t>
            </a:r>
          </a:p>
          <a:p>
            <a:r>
              <a:rPr lang="ru-RU" sz="2600" b="1" dirty="0">
                <a:solidFill>
                  <a:srgbClr val="4F6228"/>
                </a:solidFill>
                <a:latin typeface="Calibri" pitchFamily="34" charset="0"/>
              </a:rPr>
              <a:t>Стандарт – симбиоз ремесла и творчества</a:t>
            </a:r>
          </a:p>
          <a:p>
            <a:r>
              <a:rPr lang="ru-RU" sz="2600" b="1" dirty="0">
                <a:solidFill>
                  <a:srgbClr val="4F6228"/>
                </a:solidFill>
                <a:latin typeface="Calibri" pitchFamily="34" charset="0"/>
              </a:rPr>
              <a:t>Стандарт – средство отбора педагогических кадров в учреждения </a:t>
            </a:r>
            <a:r>
              <a:rPr lang="ru-RU" sz="2600" b="1" dirty="0" smtClean="0">
                <a:solidFill>
                  <a:srgbClr val="4F6228"/>
                </a:solidFill>
                <a:latin typeface="Calibri" pitchFamily="34" charset="0"/>
              </a:rPr>
              <a:t>образования</a:t>
            </a:r>
          </a:p>
          <a:p>
            <a:r>
              <a:rPr lang="ru-RU" sz="2600" b="1" dirty="0" smtClean="0">
                <a:solidFill>
                  <a:srgbClr val="4F6228"/>
                </a:solidFill>
                <a:latin typeface="Calibri" pitchFamily="34" charset="0"/>
              </a:rPr>
              <a:t>Стандарт – основа для формирования трудового договора, фиксирующего отношения между работником и работодателем.</a:t>
            </a:r>
            <a:endParaRPr lang="ru-RU" sz="2600" b="1" dirty="0">
              <a:solidFill>
                <a:srgbClr val="4F6228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9" name="Рисунок 7" descr="perfectteamwo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0123" r="1012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33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6624638" cy="1143000"/>
          </a:xfrm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800000"/>
                </a:solidFill>
              </a:rPr>
              <a:t>СТРУКТУРА СТАНДАРТА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140968"/>
            <a:ext cx="3096344" cy="824607"/>
          </a:xfrm>
          <a:ln>
            <a:solidFill>
              <a:schemeClr val="accent1">
                <a:shade val="50000"/>
              </a:schemeClr>
            </a:solidFill>
          </a:ln>
        </p:spPr>
        <p:txBody>
          <a:bodyPr rtlCol="0">
            <a:noAutofit/>
          </a:bodyPr>
          <a:lstStyle/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8000"/>
                </a:solidFill>
              </a:rPr>
              <a:t>Инвариантная</a:t>
            </a:r>
          </a:p>
          <a:p>
            <a:pPr marL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8000"/>
                </a:solidFill>
              </a:rPr>
              <a:t>часть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435600" y="3068638"/>
            <a:ext cx="3106738" cy="8255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008000"/>
                </a:solidFill>
              </a:rPr>
              <a:t>В</a:t>
            </a:r>
            <a:r>
              <a:rPr lang="ru-RU" sz="3200" dirty="0" smtClean="0">
                <a:solidFill>
                  <a:srgbClr val="008000"/>
                </a:solidFill>
                <a:latin typeface="+mn-lt"/>
                <a:cs typeface="+mn-cs"/>
              </a:rPr>
              <a:t>ариативная </a:t>
            </a:r>
            <a:r>
              <a:rPr lang="ru-RU" sz="3200" dirty="0">
                <a:solidFill>
                  <a:srgbClr val="008000"/>
                </a:solidFill>
                <a:latin typeface="+mn-lt"/>
                <a:cs typeface="+mn-cs"/>
              </a:rPr>
              <a:t>часть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375756" y="1417638"/>
            <a:ext cx="2339913" cy="172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  <a:endCxn id="4" idx="0"/>
          </p:cNvCxnSpPr>
          <p:nvPr/>
        </p:nvCxnSpPr>
        <p:spPr>
          <a:xfrm>
            <a:off x="4716463" y="1417638"/>
            <a:ext cx="2273300" cy="165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4" name="Рисунок 9" descr="Любительский-хле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21163"/>
            <a:ext cx="32035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10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108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1"/>
          <p:cNvSpPr txBox="1">
            <a:spLocks noChangeArrowheads="1"/>
          </p:cNvSpPr>
          <p:nvPr/>
        </p:nvSpPr>
        <p:spPr bwMode="auto">
          <a:xfrm>
            <a:off x="755650" y="4652963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Знание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предмета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Владение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информационными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технологиями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572000" y="4797152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Calibri" pitchFamily="34" charset="0"/>
              </a:rPr>
              <a:t>Новые профессиональные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318333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04856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ПРОФЕССИОНАЛЬНЫЕ КАЧЕСТВА ПЕДАГОГА, ПРЕДПОЛАГАЮЩИЕ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СПОСОБНОСТЬ К НЕСТАНДАРТНЫМ  ДЕЙСТВИЯМ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434" name="Рисунок 6" descr="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3"/>
            <a:ext cx="2376264" cy="165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15816" y="1557338"/>
            <a:ext cx="3816423" cy="409342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Мобильность</a:t>
            </a:r>
          </a:p>
          <a:p>
            <a:pPr marL="342900" indent="-342900">
              <a:buFont typeface="Arial" charset="0"/>
              <a:buAutoNum type="arabicPeriod"/>
            </a:pPr>
            <a:endParaRPr lang="ru-RU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Способность к 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нестандартным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</a:rPr>
              <a:t>трудовым </a:t>
            </a: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действиям</a:t>
            </a:r>
          </a:p>
          <a:p>
            <a:pPr marL="342900" indent="-342900">
              <a:buFont typeface="Arial" charset="0"/>
              <a:buAutoNum type="arabicPeriod"/>
            </a:pPr>
            <a:endParaRPr lang="ru-RU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 Умение работать в команде</a:t>
            </a:r>
          </a:p>
          <a:p>
            <a:pPr marL="342900" indent="-342900">
              <a:buFont typeface="Arial" charset="0"/>
              <a:buAutoNum type="arabicPeriod"/>
            </a:pPr>
            <a:endParaRPr lang="ru-RU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Готовность к изменениям</a:t>
            </a:r>
          </a:p>
          <a:p>
            <a:pPr marL="342900" indent="-342900">
              <a:buFont typeface="Arial" charset="0"/>
              <a:buAutoNum type="arabicPeriod"/>
            </a:pPr>
            <a:endParaRPr lang="ru-RU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 Ответственность и самостоятельность в принятии решений  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539552" y="5805264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Calibri" pitchFamily="34" charset="0"/>
              </a:rPr>
              <a:t>Интересуют </a:t>
            </a:r>
            <a:r>
              <a:rPr lang="ru-RU" sz="2000" b="1" dirty="0" smtClean="0">
                <a:solidFill>
                  <a:srgbClr val="800000"/>
                </a:solidFill>
                <a:latin typeface="Calibri" pitchFamily="34" charset="0"/>
              </a:rPr>
              <a:t>руководителя ОУ </a:t>
            </a:r>
            <a:r>
              <a:rPr lang="ru-RU" sz="2000" b="1" dirty="0">
                <a:solidFill>
                  <a:srgbClr val="800000"/>
                </a:solidFill>
                <a:latin typeface="Calibri" pitchFamily="34" charset="0"/>
              </a:rPr>
              <a:t>не меньше, чем </a:t>
            </a:r>
            <a:r>
              <a:rPr lang="ru-RU" sz="2000" b="1" dirty="0" smtClean="0">
                <a:solidFill>
                  <a:srgbClr val="800000"/>
                </a:solidFill>
                <a:latin typeface="Calibri" pitchFamily="34" charset="0"/>
              </a:rPr>
              <a:t>владение профессией.</a:t>
            </a:r>
            <a:endParaRPr lang="ru-RU" sz="20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43808" y="5517232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>
            <a:off x="4824028" y="5650766"/>
            <a:ext cx="1764543" cy="133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52120" y="580526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Выявляются в ходе </a:t>
            </a:r>
            <a:br>
              <a:rPr lang="ru-RU" sz="2000" b="1" dirty="0" smtClean="0">
                <a:solidFill>
                  <a:srgbClr val="800000"/>
                </a:solidFill>
              </a:rPr>
            </a:br>
            <a:r>
              <a:rPr lang="ru-RU" sz="2000" b="1" dirty="0" smtClean="0">
                <a:solidFill>
                  <a:srgbClr val="800000"/>
                </a:solidFill>
              </a:rPr>
              <a:t>стажировок !</a:t>
            </a:r>
            <a:endParaRPr lang="ru-RU" sz="2000" b="1" dirty="0">
              <a:solidFill>
                <a:srgbClr val="800000"/>
              </a:solidFill>
            </a:endParaRPr>
          </a:p>
        </p:txBody>
      </p:sp>
      <p:pic>
        <p:nvPicPr>
          <p:cNvPr id="6" name="Изображение 5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2708920"/>
            <a:ext cx="204038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32848" cy="7647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ВАРИАТИВНАЯ ЧАСТЬ СТАНДАРТА – ИНСТРУМЕНТ РЕАЛИЗАЦИИ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СТРАТЕГИИ ОБРАЗОВАНИЯ В МЕНЯЮЩЕМСЯ МИРЕ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2" name="Содержимое 3" descr="idushchiy_chelovek-t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800" y="1196752"/>
            <a:ext cx="3456384" cy="2160958"/>
          </a:xfrm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331912" y="3644900"/>
            <a:ext cx="61924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</a:rPr>
              <a:t>Вариативная </a:t>
            </a: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часть стандарта – ориентир 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/>
            </a:r>
            <a:br>
              <a:rPr lang="en-US" sz="2000" b="1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rgbClr val="008000"/>
                </a:solidFill>
                <a:latin typeface="Calibri" pitchFamily="34" charset="0"/>
              </a:rPr>
              <a:t>развития на ближайшую и отдаленную </a:t>
            </a:r>
            <a:r>
              <a:rPr lang="ru-RU" sz="2000" b="1" dirty="0" smtClean="0">
                <a:solidFill>
                  <a:srgbClr val="008000"/>
                </a:solidFill>
                <a:latin typeface="Calibri" pitchFamily="34" charset="0"/>
              </a:rPr>
              <a:t>перспективу</a:t>
            </a:r>
            <a:endParaRPr lang="ru-RU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0484" name="Рисунок 7" descr="images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84763"/>
            <a:ext cx="8016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начальник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594225"/>
            <a:ext cx="13557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479715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Вариативную часть нельзя немедленно предъявлять в качестве нормативного требования к деятельности педагога.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797152"/>
            <a:ext cx="274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  <a:latin typeface="Calibri" pitchFamily="34" charset="0"/>
              </a:rPr>
              <a:t>Нельзя требовать от педагогов того, чему их специально не обучали.</a:t>
            </a:r>
            <a:endParaRPr lang="ru-RU" b="1" dirty="0">
              <a:solidFill>
                <a:srgbClr val="008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843808" y="4293096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23928" y="4293096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5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Профессиональный стандарт устанавливает:</a:t>
            </a:r>
            <a:endParaRPr lang="ru-RU" sz="3200" b="1" dirty="0">
              <a:solidFill>
                <a:srgbClr val="8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7786095"/>
              </p:ext>
            </p:extLst>
          </p:nvPr>
        </p:nvGraphicFramePr>
        <p:xfrm>
          <a:off x="467544" y="1397000"/>
          <a:ext cx="820891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2517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2238</Words>
  <Application>Microsoft Macintosh PowerPoint</Application>
  <PresentationFormat>Экран (4:3)</PresentationFormat>
  <Paragraphs>183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Профессиональный стандарт для педагогов (воспитателей, учителей) в сфере дошкольного, начального общего, основного общего и среднего общего образования </vt:lpstr>
      <vt:lpstr>Стандарт педагога:</vt:lpstr>
      <vt:lpstr>Профессиональный стандарт</vt:lpstr>
      <vt:lpstr>Выводы:</vt:lpstr>
      <vt:lpstr>Профессиональный стандарт</vt:lpstr>
      <vt:lpstr>СТРУКТУРА СТАНДАРТА</vt:lpstr>
      <vt:lpstr>ПРОФЕССИОНАЛЬНЫЕ КАЧЕСТВА ПЕДАГОГА, ПРЕДПОЛАГАЮЩИЕ  СПОСОБНОСТЬ К НЕСТАНДАРТНЫМ  ДЕЙСТВИЯМ</vt:lpstr>
      <vt:lpstr>ВАРИАТИВНАЯ ЧАСТЬ СТАНДАРТА – ИНСТРУМЕНТ РЕАЛИЗАЦИИ  СТРАТЕГИИ ОБРАЗОВАНИЯ В МЕНЯЮЩЕМСЯ МИРЕ</vt:lpstr>
      <vt:lpstr>Профессиональный стандарт устанавливает:</vt:lpstr>
      <vt:lpstr>Профессиональный стандарт педагога</vt:lpstr>
      <vt:lpstr>Содержание профессионального стандарта</vt:lpstr>
      <vt:lpstr>Готовность воспитателя к трудовым действиям</vt:lpstr>
      <vt:lpstr>Готовность воспитателя к трудовым действиям</vt:lpstr>
      <vt:lpstr>Необходимые умения</vt:lpstr>
      <vt:lpstr>Необходимые знания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 Толстикова</cp:lastModifiedBy>
  <cp:revision>36</cp:revision>
  <dcterms:created xsi:type="dcterms:W3CDTF">2012-11-25T06:05:07Z</dcterms:created>
  <dcterms:modified xsi:type="dcterms:W3CDTF">2014-02-03T16:52:57Z</dcterms:modified>
</cp:coreProperties>
</file>