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7" r:id="rId8"/>
    <p:sldId id="268" r:id="rId9"/>
    <p:sldId id="269" r:id="rId10"/>
    <p:sldId id="263" r:id="rId11"/>
    <p:sldId id="264" r:id="rId12"/>
    <p:sldId id="265" r:id="rId13"/>
    <p:sldId id="266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3751AE8-9B41-4A0B-8756-1216B8F855D9}" type="datetimeFigureOut">
              <a:rPr lang="ru-RU" smtClean="0"/>
              <a:t>25.05.2016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8690336-2FB5-4DB8-B3BA-48C8294F3FE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744415"/>
          </a:xfrm>
        </p:spPr>
        <p:txBody>
          <a:bodyPr>
            <a:noAutofit/>
          </a:bodyPr>
          <a:lstStyle/>
          <a:p>
            <a:pPr algn="r">
              <a:lnSpc>
                <a:spcPct val="115000"/>
              </a:lnSpc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1200" b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>
                <a:latin typeface="Times New Roman"/>
                <a:ea typeface="Calibri"/>
                <a:cs typeface="Times New Roman"/>
              </a:rPr>
            </a:b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1200" b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>
                <a:latin typeface="Times New Roman"/>
                <a:ea typeface="Calibri"/>
                <a:cs typeface="Times New Roman"/>
              </a:rPr>
            </a:b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1200" b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>
                <a:latin typeface="Times New Roman"/>
                <a:ea typeface="Calibri"/>
                <a:cs typeface="Times New Roman"/>
              </a:rPr>
            </a:b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Мониторинг достижения детьми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планируемых результатов освоения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образовательной программы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Образовательная область «Художественно – эстетическое развитие»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Музыкально – художественная деятельность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Первая младшая группа (дети 2 – 3 лет).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Вторая младшая группа (дети 3 – 4 лет).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Средняя группа (дети 4 – 5 лет).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Старшая группа (дети 5 – 6 лет).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Подготовительная к школе группа (дети 6 – 7 лет).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861048"/>
            <a:ext cx="5760640" cy="273630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</a:pP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56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Текущая диагностика: сентябрь – 2015 г.</a:t>
            </a: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56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Итоговая диагностика: май – 2016 г.</a:t>
            </a: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</a:pPr>
            <a:r>
              <a:rPr lang="ru-RU" sz="56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Составитель:</a:t>
            </a: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56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Амосова Елена Валентиновна                                                                                                                               музыкальный руководитель.                                                                                                                    МБДОУ детский сад                                                                                                                                «Золотой петушок»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219575" algn="l"/>
                <a:tab pos="5085080" algn="ctr"/>
              </a:tabLst>
            </a:pPr>
            <a:r>
              <a:rPr lang="ru-RU" sz="56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 Свердловская область. </a:t>
            </a: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219575" algn="l"/>
                <a:tab pos="5085080" algn="ctr"/>
              </a:tabLst>
            </a:pPr>
            <a:r>
              <a:rPr lang="ru-RU" sz="56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   Нижняя Тура.</a:t>
            </a:r>
            <a:endParaRPr lang="ru-RU" sz="56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8" y="1988840"/>
            <a:ext cx="3384377" cy="341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7-конечная звезда 3"/>
          <p:cNvSpPr/>
          <p:nvPr/>
        </p:nvSpPr>
        <p:spPr>
          <a:xfrm>
            <a:off x="2843808" y="5773296"/>
            <a:ext cx="914400" cy="914400"/>
          </a:xfrm>
          <a:prstGeom prst="star7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1643688" y="5805264"/>
            <a:ext cx="9144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7-конечная звезда 5"/>
          <p:cNvSpPr/>
          <p:nvPr/>
        </p:nvSpPr>
        <p:spPr>
          <a:xfrm>
            <a:off x="4030729" y="5805264"/>
            <a:ext cx="914400" cy="914400"/>
          </a:xfrm>
          <a:prstGeom prst="star7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7-конечная звезда 6"/>
          <p:cNvSpPr/>
          <p:nvPr/>
        </p:nvSpPr>
        <p:spPr>
          <a:xfrm>
            <a:off x="298376" y="5805264"/>
            <a:ext cx="914400" cy="914400"/>
          </a:xfrm>
          <a:prstGeom prst="star7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32-конечная звезда 8"/>
          <p:cNvSpPr/>
          <p:nvPr/>
        </p:nvSpPr>
        <p:spPr>
          <a:xfrm>
            <a:off x="768584" y="620688"/>
            <a:ext cx="914400" cy="914400"/>
          </a:xfrm>
          <a:prstGeom prst="star3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5126360" y="5773296"/>
            <a:ext cx="914400" cy="914400"/>
          </a:xfrm>
          <a:prstGeom prst="star7">
            <a:avLst/>
          </a:prstGeom>
          <a:solidFill>
            <a:srgbClr val="F737E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03244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9248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39248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6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3957"/>
            <a:ext cx="3072343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00" y="295686"/>
            <a:ext cx="2880320" cy="234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4" y="2731086"/>
            <a:ext cx="278430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40" y="4057580"/>
            <a:ext cx="3048339" cy="254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79" y="2852936"/>
            <a:ext cx="275244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2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024336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81" y="476672"/>
            <a:ext cx="26882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6724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33" y="1654553"/>
            <a:ext cx="2537460" cy="190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9" y="3804247"/>
            <a:ext cx="37924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2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Май. 2016 г. Старшая группа № 7   (дети 5 – 6 лет).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Слушание, пение, музыкально – ритмические движения.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Динамика качества образования составила за год: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              Сентябрь. 2015 г.         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Май. 2016 г.                                                 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–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5 ч. - 31,2 %.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6 ч. – 40 %.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10 ч. – 62,5 %.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–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9  ч. – 60 %.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1 ч. –  6,2  %.        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0 ч. – 0 %.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расширенный уровень – повысился на 8,8 %.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оптимальный уровень – понизился на   2,5 %.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базовый уровень понизился на  6,2 %.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35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324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6449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03244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65472"/>
            <a:ext cx="4464496" cy="333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6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2" y="391000"/>
            <a:ext cx="3888432" cy="24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54726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1000"/>
            <a:ext cx="4249409" cy="24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0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4211513" cy="309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462"/>
            <a:ext cx="4248472" cy="309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01008"/>
            <a:ext cx="42115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484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496944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Май. 2016 г. Старшая группа № 9   (дети 5 – 6 лет).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Слушание, пение, музыкально – ритмические движения.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Динамика качества образования составила за год: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              Сентябрь. 2015 г.             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Май. 2016 г.                                             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  6 ч. -  31,5 %.                </a:t>
            </a:r>
            <a:r>
              <a:rPr lang="ru-RU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уровень –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10  ч. – 52,6 %.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уровень –  11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ч. – 57,8 %.                 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 9 ч. – 47,3 %.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 2 ч. – 10,5 %. 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 0 ч. – 0 %.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расширенный уровень – повысился на 21,1%.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оптимальный уровень – понизился на  10,5 %.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базовый уровень понизился на 10,5 %.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1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6044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5795"/>
            <a:ext cx="4248472" cy="286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96044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24847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92488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70"/>
            <a:ext cx="4104456" cy="352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71"/>
            <a:ext cx="4392488" cy="352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1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6777" y="764704"/>
            <a:ext cx="8784976" cy="4464496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Май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2016 г. Первая младшая группа № 1 (дети 2 – 3 лет).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Слушание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пение, музыкально – ритмические  движения,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                              детское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творчество.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Динамика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качества образования составила за год: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Сентябрь. 2015 г.     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Май. 2016 г.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–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6 ч.  -  31,5 %.         </a:t>
            </a:r>
            <a:r>
              <a:rPr lang="ru-RU" sz="1800" b="1" dirty="0" smtClean="0">
                <a:solidFill>
                  <a:schemeClr val="tx1"/>
                </a:solidFill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8 ч. – 42,1  %.                   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ru-RU" sz="1800" b="1" dirty="0" smtClean="0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8 ч. –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42,1 %.          </a:t>
            </a:r>
            <a:r>
              <a:rPr lang="ru-RU" sz="1800" b="1" dirty="0" smtClean="0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-- 11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ч. – 57,8%.                          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ru-RU" sz="1800" b="1" dirty="0" smtClean="0">
                <a:solidFill>
                  <a:schemeClr val="tx1"/>
                </a:solidFill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 уровень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–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5 ч. –  21,0  %.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0 ч. – 0 %.                           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– расширенный уровень – повысился на  10,6 %.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– оптимальный уровень – повысился на   15,7 %.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– базовый уровень понизился на  21,0 %.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221088"/>
            <a:ext cx="8640960" cy="244827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5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604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32047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9604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24847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7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62697" cy="450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58094"/>
            <a:ext cx="4680520" cy="433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5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7"/>
            <a:ext cx="8784976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Май. 2016 г. Подготовительная к школе группа № 3   (дети 6 – 7 лет).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Слушание, пение, музыкально – ритмические движения.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Динамика качества образования составила за год: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              Сентябрь. 2015 г.                 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Май. 2016 г.                                         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  8 ч. -  44,4 %.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10 ч. – 58,8 %.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 5 ч. – 27,7 %.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     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7 ч. – 41,1 %.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 5 ч. – 27,7 %.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   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 0 ч. – 0 %.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расширенный уровень – повысился на 14,4 %.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оптимальный уровень – повысился на  13,4 %.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базовый уровень понизился на 27,7 %.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01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77" y="188640"/>
            <a:ext cx="435950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1044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77" y="3212976"/>
            <a:ext cx="435950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04456" cy="31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7"/>
            <a:ext cx="4068397" cy="31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104456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5"/>
            <a:ext cx="4068397" cy="295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9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64496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39"/>
            <a:ext cx="3984443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4644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398444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7"/>
            <a:ext cx="8424936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Май. 2016 г. Подготовительная к школе группа № 8   (дети 6 – 7 лет).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Слушание, пение, музыкально – ритмические движения.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Динамика качества образования составила за год: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              Сентябрь. 2015 г.             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Май. 2016 г.                                             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 4 ч. – 23,5 %.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 10 ч. – 58,8 %.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 9 ч. – 52,9 %.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 7 ч. – 41,1 %.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уровень – 4 ч. – 23,5 %.                   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уровень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0 ч. – 0 %.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расширенный уровень – повысился на 35,5 %.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оптимальный уровень – понизился на 11,8 %.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базовый уровень понизился на 23,5 %.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2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350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15" y="476672"/>
            <a:ext cx="4285189" cy="321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6952"/>
            <a:ext cx="4104456" cy="273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16" y="3936951"/>
            <a:ext cx="4182356" cy="273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8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750221" cy="28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42" y="634642"/>
            <a:ext cx="3677857" cy="275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3" y="3789040"/>
            <a:ext cx="3482139" cy="261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45" y="3925454"/>
            <a:ext cx="3300254" cy="247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0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3643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9248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1"/>
            <a:ext cx="3936438" cy="299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1"/>
            <a:ext cx="4392488" cy="299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1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870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7" y="1124744"/>
            <a:ext cx="4499991" cy="452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88304"/>
            <a:ext cx="4038709" cy="327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28460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037897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1284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938963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2048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5365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9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7501"/>
            <a:ext cx="4056450" cy="31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7501"/>
            <a:ext cx="4104456" cy="313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38" y="3645024"/>
            <a:ext cx="4272474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6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2985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Желаю успехов и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обояния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47260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7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05315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Май. 2016 г. Первая младшая группа № 11  (дети 2 – 3 лет).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Слушание, пение, музыкально – ритмические  движения,  детское творчество.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Динамика качества образования составила за год: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                Сентябрь. 2015 г.                            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Май. 2016  г.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highlight>
                  <a:srgbClr val="FF0000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Высокий уровень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–   1 ч. -  9,0  %.      </a:t>
            </a:r>
            <a:r>
              <a:rPr lang="ru-RU" sz="2000" b="1" dirty="0" smtClean="0">
                <a:highlight>
                  <a:srgbClr val="FF0000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Высокий уровень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–  3 ч. – 27,2 %.                   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highlight>
                  <a:srgbClr val="FFFF00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Средний уровень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2 ч. – 18,1  %.       </a:t>
            </a:r>
            <a:r>
              <a:rPr lang="ru-RU" sz="2000" b="1" dirty="0" smtClean="0">
                <a:highlight>
                  <a:srgbClr val="FFFF00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Средний уровень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8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ч. – 72,7 %.                          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highlight>
                  <a:srgbClr val="0000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Низкий уровень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8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ч. –  72,7  %.        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smtClean="0">
                <a:highlight>
                  <a:srgbClr val="0000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Низкий уровень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ч. –0 %.                           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highlight>
                  <a:srgbClr val="FF0000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Высокий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– расширенный уровень – повысился на 18,2 %.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highlight>
                  <a:srgbClr val="FFFF00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Средний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– оптимальный уровень – повысился на  54,6 %.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highlight>
                  <a:srgbClr val="0000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Низкий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– базовый уровень понизился на  72,7 %.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9" y="260647"/>
            <a:ext cx="3513546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8" y="3645024"/>
            <a:ext cx="3513547" cy="3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68051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9"/>
            <a:ext cx="4680519" cy="321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2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Май. 2016  г. Вторая  младшая группа № 5  (дети 3 – 4 лет).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Слушание, пение, музыкально – ритмические  движения,  детское творчество.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Динамика качества образования составила за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год: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 Сентябрь. 2015 г.                                             Май. 2016 г.</a:t>
            </a:r>
            <a:endParaRPr lang="ru-RU" sz="20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6 ч. -  30,0 %.     </a:t>
            </a:r>
            <a:r>
              <a:rPr lang="ru-RU" sz="2000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13 ч. –  65,0  %.                   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11 ч. –  55,0 %.  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7 ч. –  35,0 %.                          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3 ч. –  15,0  %.        </a:t>
            </a:r>
            <a:r>
              <a:rPr lang="ru-RU" sz="2000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0 ч. – 0 %.                           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– расширенный уровень – повысился на 35,0 %.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– оптимальный уровень – понизился на 20  %.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– базовый уровень понизился на  15 %.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11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4563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45638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54" y="188640"/>
            <a:ext cx="498592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54" y="3356992"/>
            <a:ext cx="505793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9" y="183668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959"/>
            <a:ext cx="316835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8191"/>
            <a:ext cx="4032448" cy="23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33999"/>
            <a:ext cx="4176464" cy="232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8" y="4562828"/>
            <a:ext cx="3164941" cy="210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62828"/>
            <a:ext cx="3240360" cy="210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8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1"/>
            <a:ext cx="770485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Май. 2016 г. Средняя группа  № 6   (дети 4 – 5 лет).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Слушание, пение, музыкально – ритмические  движения,  детское творчество.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Динамика качества образования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составила за год:</a:t>
            </a:r>
            <a:endParaRPr lang="ru-RU" sz="1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 Сентябрь. 2015  г.                                           Май. 2016 г.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–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3 ч. -  21,4  %.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4 ч. –  28,5 %.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8 ч. –  57,1 %.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10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ч. – 71,4 %.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3 ч. –  21,4 %.       </a:t>
            </a:r>
            <a:r>
              <a:rPr lang="ru-RU" b="1" dirty="0" smtClean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уровень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0 ч. – 0 %.              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0000"/>
                </a:highlight>
                <a:latin typeface="Times New Roman"/>
                <a:ea typeface="Calibri"/>
                <a:cs typeface="Times New Roman"/>
              </a:rPr>
              <a:t>Высокий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расширенный уровень – повысился на 7,1 %.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FFFF00"/>
                </a:highlight>
                <a:latin typeface="Times New Roman"/>
                <a:ea typeface="Calibri"/>
                <a:cs typeface="Times New Roman"/>
              </a:rPr>
              <a:t>Средний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оптимальный уровень – повысился на  14,3 %.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highlight>
                  <a:srgbClr val="0000FF"/>
                </a:highlight>
                <a:latin typeface="Times New Roman"/>
                <a:ea typeface="Calibri"/>
                <a:cs typeface="Times New Roman"/>
              </a:rPr>
              <a:t>Низкий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– базовый уровень понизился на 21,4 %.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41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568</TotalTime>
  <Words>486</Words>
  <Application>Microsoft Office PowerPoint</Application>
  <PresentationFormat>Экран (4:3)</PresentationFormat>
  <Paragraphs>83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Волна</vt:lpstr>
      <vt:lpstr>         Мониторинг достижения детьми  планируемых результатов освоения  образовательной программы Образовательная область «Художественно – эстетическое развитие»   Музыкально – художественная деятельность   Первая младшая группа (дети 2 – 3 лет). Вторая младшая группа (дети 3 – 4 лет). Средняя группа (дети 4 – 5 лет). Старшая группа (дети 5 – 6 лет). Подготовительная к школе группа (дети 6 – 7 лет). </vt:lpstr>
      <vt:lpstr>             Май. 2016 г. Первая младшая группа № 1 (дети 2 – 3 лет).         Слушание, пение, музыкально – ритмические  движения,                                              детское творчество.                         Динамика качества образования составила за год:    Сентябрь. 2015 г.                                         Май. 2016 г.    Высокий уровень  –  6 ч.  -  31,5 %.         Высокий уровень –   8 ч. – 42,1  %.                         Средний уровень –   8 ч. –  42,1 %.          Средний уровень -- 11 ч. – 57,8%.                                Низки уровень–  5 ч. –  21,0  %.               Низкий уровень –  0 ч. – 0 %.                               Высокий – расширенный уровень – повысился на  10,6 %. Средний – оптимальный уровень – повысился на   15,7 %. Низкий  – базовый уровень понизился на  21,0 %.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Желаю успехов и обояния!!!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достижения детьми  планируемых результатов освоения  образовательной программы Образовательная область «Художественно – эстетическое развитие»   Музыкально – художественная деятельность   Первая младшая группа (дети 2 – 3 лет). Вторая младшая группа (дети 3 – 4 лет). Средняя группа (дети 4 – 5 лет). Старшая группа (дети 5 – 6 лет). Подготовительная к школе группа (дети 6 – 7 лет).</dc:title>
  <dc:creator>User</dc:creator>
  <cp:lastModifiedBy>User</cp:lastModifiedBy>
  <cp:revision>60</cp:revision>
  <dcterms:created xsi:type="dcterms:W3CDTF">2016-05-18T09:10:31Z</dcterms:created>
  <dcterms:modified xsi:type="dcterms:W3CDTF">2016-05-25T10:45:18Z</dcterms:modified>
</cp:coreProperties>
</file>