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61" r:id="rId8"/>
    <p:sldId id="268" r:id="rId9"/>
    <p:sldId id="262" r:id="rId10"/>
    <p:sldId id="269" r:id="rId11"/>
    <p:sldId id="263" r:id="rId12"/>
    <p:sldId id="270" r:id="rId13"/>
    <p:sldId id="264" r:id="rId14"/>
    <p:sldId id="265" r:id="rId15"/>
    <p:sldId id="26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12F85-BF9B-4474-9A79-4174516DA6C0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5AB4-D400-4409-AE22-2A0E5EBC0B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12F85-BF9B-4474-9A79-4174516DA6C0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5AB4-D400-4409-AE22-2A0E5EBC0B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12F85-BF9B-4474-9A79-4174516DA6C0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5AB4-D400-4409-AE22-2A0E5EBC0B5F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12F85-BF9B-4474-9A79-4174516DA6C0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5AB4-D400-4409-AE22-2A0E5EBC0B5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12F85-BF9B-4474-9A79-4174516DA6C0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5AB4-D400-4409-AE22-2A0E5EBC0B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12F85-BF9B-4474-9A79-4174516DA6C0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5AB4-D400-4409-AE22-2A0E5EBC0B5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12F85-BF9B-4474-9A79-4174516DA6C0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5AB4-D400-4409-AE22-2A0E5EBC0B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12F85-BF9B-4474-9A79-4174516DA6C0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5AB4-D400-4409-AE22-2A0E5EBC0B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12F85-BF9B-4474-9A79-4174516DA6C0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5AB4-D400-4409-AE22-2A0E5EBC0B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12F85-BF9B-4474-9A79-4174516DA6C0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5AB4-D400-4409-AE22-2A0E5EBC0B5F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12F85-BF9B-4474-9A79-4174516DA6C0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95AB4-D400-4409-AE22-2A0E5EBC0B5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0E712F85-BF9B-4474-9A79-4174516DA6C0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1E95AB4-D400-4409-AE22-2A0E5EBC0B5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C:\Users\User\Desktop\&#1052;&#1091;&#1079;.&#1080;&#1075;&#1088;&#1072;.&#1044;&#1088;&#1091;&#1078;&#1085;&#1072;&#1103;%20&#1089;&#1077;&#1084;&#1100;&#1103;\&#1048;&#1086;&#1075;&#1072;&#1085;&#1085;%20&#1064;&#1090;&#1088;&#1072;&#1091;&#1089;-&#1089;&#1099;&#1085;.1825-1899.&#1042;&#1072;&#1083;&#1100;&#1089;.&#1057;&#1082;&#1072;&#1079;&#1082;&#1080;%20&#1042;&#1077;&#1085;&#1089;&#1082;&#1086;&#1075;&#1086;%20&#1083;&#1077;&#1089;&#1072;..mp3" TargetMode="External"/><Relationship Id="rId1" Type="http://schemas.microsoft.com/office/2007/relationships/media" Target="file:///C:\Users\User\Desktop\&#1052;&#1091;&#1079;.&#1080;&#1075;&#1088;&#1072;.&#1044;&#1088;&#1091;&#1078;&#1085;&#1072;&#1103;%20&#1089;&#1077;&#1084;&#1100;&#1103;\&#1048;&#1086;&#1075;&#1072;&#1085;&#1085;%20&#1064;&#1090;&#1088;&#1072;&#1091;&#1089;-&#1089;&#1099;&#1085;.1825-1899.&#1042;&#1072;&#1083;&#1100;&#1089;.&#1057;&#1082;&#1072;&#1079;&#1082;&#1080;%20&#1042;&#1077;&#1085;&#1089;&#1082;&#1086;&#1075;&#1086;%20&#1083;&#1077;&#1089;&#1072;..mp3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18.gif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C:\Users\User\Desktop\&#1052;&#1091;&#1079;.&#1080;&#1075;&#1088;&#1072;.&#1044;&#1088;&#1091;&#1078;&#1085;&#1072;&#1103;%20&#1089;&#1077;&#1084;&#1100;&#1103;\&#1048;&#1086;&#1075;&#1077;&#1085;&#1085;%20&#1064;&#1090;&#1088;&#1072;&#1091;&#1089;-&#1089;&#1099;&#1085;.&#1042;&#1072;&#1083;&#1100;&#1089;.&#1053;&#1072;%20&#1075;&#1086;&#1083;&#1091;&#1073;&#1086;&#1084;%20&#1044;&#1091;&#1085;&#1072;&#1077;..mp3" TargetMode="External"/><Relationship Id="rId1" Type="http://schemas.microsoft.com/office/2007/relationships/media" Target="file:///C:\Users\User\Desktop\&#1052;&#1091;&#1079;.&#1080;&#1075;&#1088;&#1072;.&#1044;&#1088;&#1091;&#1078;&#1085;&#1072;&#1103;%20&#1089;&#1077;&#1084;&#1100;&#1103;\&#1048;&#1086;&#1075;&#1077;&#1085;&#1085;%20&#1064;&#1090;&#1088;&#1072;&#1091;&#1089;-&#1089;&#1099;&#1085;.&#1042;&#1072;&#1083;&#1100;&#1089;.&#1053;&#1072;%20&#1075;&#1086;&#1083;&#1091;&#1073;&#1086;&#1084;%20&#1044;&#1091;&#1085;&#1072;&#1077;..mp3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C:\Users\User\Desktop\&#1052;&#1091;&#1079;.&#1080;&#1075;&#1088;&#1072;.&#1044;&#1088;&#1091;&#1078;&#1085;&#1072;&#1103;%20&#1089;&#1077;&#1084;&#1100;&#1103;\&#1048;&#1086;&#1075;&#1072;&#1085;&#1085;%20&#1064;&#1090;&#1088;&#1072;&#1091;&#1089;.%20&#1055;&#1086;&#1083;&#1100;&#1082;&#1072;%20-%20&#1040;&#1085;&#1085;&#1072;.mp3" TargetMode="External"/><Relationship Id="rId1" Type="http://schemas.microsoft.com/office/2007/relationships/media" Target="file:///C:\Users\User\Desktop\&#1052;&#1091;&#1079;.&#1080;&#1075;&#1088;&#1072;.&#1044;&#1088;&#1091;&#1078;&#1085;&#1072;&#1103;%20&#1089;&#1077;&#1084;&#1100;&#1103;\&#1048;&#1086;&#1075;&#1072;&#1085;&#1085;%20&#1064;&#1090;&#1088;&#1072;&#1091;&#1089;.%20&#1055;&#1086;&#1083;&#1100;&#1082;&#1072;%20-%20&#1040;&#1085;&#1085;&#1072;.mp3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C:\Users\User\Desktop\&#1052;&#1091;&#1079;.&#1080;&#1075;&#1088;&#1072;.&#1044;&#1088;&#1091;&#1078;&#1085;&#1072;&#1103;%20&#1089;&#1077;&#1084;&#1100;&#1103;\&#1048;&#1086;&#1075;&#1077;&#1085;&#1085;%20&#1064;&#1090;&#1088;&#1072;&#1091;&#1089;.&#1042;&#1072;&#1083;&#1100;&#1089;%20&#1080;&#1079;%20&#1086;&#1087;&#1077;&#1088;&#1077;&#1090;&#1090;&#1099;%20&#1051;&#1077;&#1090;&#1091;&#1095;&#1072;&#1103;%20&#1084;&#1099;&#1096;&#1100;..mp3" TargetMode="External"/><Relationship Id="rId1" Type="http://schemas.microsoft.com/office/2007/relationships/media" Target="file:///C:\Users\User\Desktop\&#1052;&#1091;&#1079;.&#1080;&#1075;&#1088;&#1072;.&#1044;&#1088;&#1091;&#1078;&#1085;&#1072;&#1103;%20&#1089;&#1077;&#1084;&#1100;&#1103;\&#1048;&#1086;&#1075;&#1077;&#1085;&#1085;%20&#1064;&#1090;&#1088;&#1072;&#1091;&#1089;.&#1042;&#1072;&#1083;&#1100;&#1089;%20&#1080;&#1079;%20&#1086;&#1087;&#1077;&#1088;&#1077;&#1090;&#1090;&#1099;%20&#1051;&#1077;&#1090;&#1091;&#1095;&#1072;&#1103;%20&#1084;&#1099;&#1096;&#1100;..mp3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C:\Users\User\Desktop\&#1048;&#1085;&#1090;&#1077;&#1088;&#1072;&#1082;&#1090;&#1080;&#1074;&#1085;&#1099;&#1077;%20&#1084;&#1091;&#1079;.%20&#1076;&#1080;&#1076;.%20&#1080;&#1075;&#1088;&#1099;\&#1048;&#1085;&#1090;&#1077;&#1088;.&#1052;&#1091;&#1079;.%20&#1080;&#1075;&#1088;&#1072;.&#1044;&#1088;&#1091;&#1078;&#1085;&#1072;&#1103;%20&#1089;&#1077;&#1084;&#1100;&#1103;\&#1048;&#1086;&#1075;&#1072;&#1085;&#1085;%20&#1064;&#1090;&#1088;&#1072;&#1091;&#1089;.&#1055;&#1086;&#1083;&#1100;&#1082;&#1072;.&#1058;&#1080;&#1082;-&#1058;&#1072;&#1082;..mp3" TargetMode="External"/><Relationship Id="rId1" Type="http://schemas.microsoft.com/office/2007/relationships/media" Target="file:///C:\Users\User\Desktop\&#1048;&#1085;&#1090;&#1077;&#1088;&#1072;&#1082;&#1090;&#1080;&#1074;&#1085;&#1099;&#1077;%20&#1084;&#1091;&#1079;.%20&#1076;&#1080;&#1076;.%20&#1080;&#1075;&#1088;&#1099;\&#1048;&#1085;&#1090;&#1077;&#1088;.&#1052;&#1091;&#1079;.%20&#1080;&#1075;&#1088;&#1072;.&#1044;&#1088;&#1091;&#1078;&#1085;&#1072;&#1103;%20&#1089;&#1077;&#1084;&#1100;&#1103;\&#1048;&#1086;&#1075;&#1072;&#1085;&#1085;%20&#1064;&#1090;&#1088;&#1072;&#1091;&#1089;.&#1055;&#1086;&#1083;&#1100;&#1082;&#1072;.&#1058;&#1080;&#1082;-&#1058;&#1072;&#1082;..mp3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C:\Users\User\Desktop\&#1052;&#1091;&#1079;.&#1080;&#1075;&#1088;&#1072;.&#1044;&#1088;&#1091;&#1078;&#1085;&#1072;&#1103;%20&#1089;&#1077;&#1084;&#1100;&#1103;\&#1048;&#1086;&#1075;&#1072;&#1085;&#1085;%20&#1064;&#1090;&#1088;&#1072;&#1091;&#1089;.&#1054;&#1090;&#1077;&#1094;.&#1056;&#1072;&#1076;&#1077;&#1094;&#1082;&#1080;&#1081;%20&#1084;&#1072;&#1088;&#1096;..mp3" TargetMode="External"/><Relationship Id="rId1" Type="http://schemas.microsoft.com/office/2007/relationships/media" Target="file:///C:\Users\User\Desktop\&#1052;&#1091;&#1079;.&#1080;&#1075;&#1088;&#1072;.&#1044;&#1088;&#1091;&#1078;&#1085;&#1072;&#1103;%20&#1089;&#1077;&#1084;&#1100;&#1103;\&#1048;&#1086;&#1075;&#1072;&#1085;&#1085;%20&#1064;&#1090;&#1088;&#1072;&#1091;&#1089;.&#1054;&#1090;&#1077;&#1094;.&#1056;&#1072;&#1076;&#1077;&#1094;&#1082;&#1080;&#1081;%20&#1084;&#1072;&#1088;&#1096;..mp3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8568952" cy="1512168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kern="1800" dirty="0" smtClean="0">
                <a:effectLst/>
                <a:latin typeface="Times New Roman"/>
                <a:ea typeface="Times New Roman"/>
                <a:cs typeface="Times New Roman"/>
              </a:rPr>
              <a:t>Интерактивная музыкально - дидактическая игра "Дружная семья"</a:t>
            </a:r>
            <a:r>
              <a:rPr lang="ru-RU" sz="2800" dirty="0">
                <a:ea typeface="Calibri"/>
                <a:cs typeface="Times New Roman"/>
              </a:rPr>
              <a:t/>
            </a:r>
            <a:br>
              <a:rPr lang="ru-RU" sz="2800" dirty="0">
                <a:ea typeface="Calibri"/>
                <a:cs typeface="Times New Roman"/>
              </a:rPr>
            </a:b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08104" y="1340768"/>
            <a:ext cx="3456384" cy="5184576"/>
          </a:xfrm>
        </p:spPr>
        <p:txBody>
          <a:bodyPr>
            <a:normAutofit lnSpcReduction="10000"/>
          </a:bodyPr>
          <a:lstStyle/>
          <a:p>
            <a:r>
              <a:rPr lang="ru-RU" sz="1800" b="1" kern="1800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Презентация занятия для интерактивной доски по музыке</a:t>
            </a:r>
          </a:p>
          <a:p>
            <a:r>
              <a:rPr lang="ru-RU" sz="1800" b="1" kern="1800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(подготовительная группа) </a:t>
            </a:r>
          </a:p>
          <a:p>
            <a:endParaRPr lang="ru-RU" sz="1800" b="1" kern="1800" dirty="0" smtClean="0">
              <a:solidFill>
                <a:schemeClr val="tx1"/>
              </a:solidFill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Составитель: </a:t>
            </a:r>
            <a:endParaRPr lang="ru-RU" sz="1800" dirty="0" smtClean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Амосова Елена Валентиновна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</a:t>
            </a:r>
            <a:r>
              <a:rPr lang="ru-RU" sz="1800" b="1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узыкальный руководитель.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МБДОУ детский сад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«Золотой петушок»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endParaRPr lang="ru-RU" sz="1800" b="1" dirty="0" smtClean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lang="ru-RU" sz="1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1800" b="1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Свердловская область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1800" b="1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Нижняя тура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1800" b="1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5 апреля 2016 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http://previews.123rf.com/images/clairev/clairev1211/clairev121100031/16273042-Family-theme-image-2--Stock-Vector-family-cartoon-grandparents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5400600" cy="48965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9453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19" y="5157192"/>
            <a:ext cx="8680449" cy="1473200"/>
          </a:xfrm>
        </p:spPr>
        <p:txBody>
          <a:bodyPr>
            <a:normAutofit/>
          </a:bodyPr>
          <a:lstStyle/>
          <a:p>
            <a:pPr algn="l"/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1- и, 2 - и,          3 - и, 4 - и</a:t>
            </a:r>
            <a:endParaRPr lang="ru-RU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39"/>
            <a:ext cx="5078413" cy="490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27582"/>
            <a:ext cx="4071937" cy="402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9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56225" y="5229200"/>
            <a:ext cx="5076056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         Ну, и бабушки, чтоб не отстать,</a:t>
            </a:r>
            <a:endParaRPr lang="ru-RU" sz="1400" b="1" dirty="0" smtClean="0">
              <a:effectLst/>
              <a:latin typeface="Calibri"/>
              <a:ea typeface="Calibri"/>
              <a:cs typeface="Times New Roman"/>
            </a:endParaRPr>
          </a:p>
          <a:p>
            <a:pPr marL="457200" algn="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         Тоже стали шаги считать.</a:t>
            </a:r>
            <a:endParaRPr lang="ru-RU" sz="1400" b="1" dirty="0" smtClean="0">
              <a:effectLst/>
              <a:latin typeface="Calibri"/>
              <a:ea typeface="Calibri"/>
              <a:cs typeface="Times New Roman"/>
            </a:endParaRPr>
          </a:p>
          <a:p>
            <a:pPr marL="457200" algn="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         Вот так: </a:t>
            </a:r>
            <a:endParaRPr lang="ru-RU" sz="1400" b="1" dirty="0" smtClean="0">
              <a:effectLst/>
              <a:latin typeface="Calibri"/>
              <a:ea typeface="Calibri"/>
              <a:cs typeface="Times New Roman"/>
            </a:endParaRPr>
          </a:p>
          <a:p>
            <a:pPr marL="457200" algn="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        « Раз - и, два - и, три - и, четыре - и».</a:t>
            </a:r>
            <a:endParaRPr lang="ru-RU" b="1" dirty="0"/>
          </a:p>
        </p:txBody>
      </p:sp>
      <p:pic>
        <p:nvPicPr>
          <p:cNvPr id="3" name="Рисунок 2" descr="http://4.bp.blogspot.com/-PtufxbXBpL8/T5bj3pC3W0I/AAAAAAAAAzk/90IWVboDCOM/s1600/granny_pic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2193"/>
            <a:ext cx="5076056" cy="49070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img-fotki.yandex.ru/get/9742/183366792.43a/0_1702f5_7b8a2b2a_L.gif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92696"/>
            <a:ext cx="4067944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Иоганн Штраус-сын.1825-1899.Вальс.Сказки Венского леса.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91680" y="54452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094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0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5517232"/>
            <a:ext cx="8640960" cy="1113160"/>
          </a:xfrm>
        </p:spPr>
        <p:txBody>
          <a:bodyPr>
            <a:normAutofit/>
          </a:bodyPr>
          <a:lstStyle/>
          <a:p>
            <a:pPr algn="l"/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1 - и,   2 - и,  3 - и,  4 - и</a:t>
            </a:r>
            <a:endParaRPr lang="ru-RU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"/>
            <a:ext cx="5912569" cy="566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371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28184" y="517550"/>
            <a:ext cx="2567076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Тут прабабушка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тихо сказала:</a:t>
            </a:r>
            <a:endParaRPr lang="ru-RU" sz="1400" b="1" dirty="0" smtClean="0">
              <a:effectLst/>
              <a:latin typeface="Calibri"/>
              <a:ea typeface="Calibri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« А я тоже </a:t>
            </a: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шаги         сосчитала: «</a:t>
            </a: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Раз - и, два - и, </a:t>
            </a: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три - и, </a:t>
            </a: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четыре - и». </a:t>
            </a:r>
            <a:endParaRPr lang="ru-RU" sz="1400" b="1" dirty="0" smtClean="0">
              <a:effectLst/>
              <a:latin typeface="Calibri"/>
              <a:ea typeface="Calibri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Ой, как медленно </a:t>
            </a: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шла она!</a:t>
            </a:r>
            <a:endParaRPr lang="ru-RU" b="1" dirty="0"/>
          </a:p>
        </p:txBody>
      </p:sp>
      <p:pic>
        <p:nvPicPr>
          <p:cNvPr id="3" name="Рисунок 2" descr="http://www.playcast.ru/uploads/2015/10/24/15582611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5634084" cy="6336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Иогенн Штраус-сын.Вальс.На голубом Дунае.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02122" y="51571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213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6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68144" y="3720958"/>
            <a:ext cx="3059832" cy="2817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   Гуляли они, гуляли,</a:t>
            </a:r>
            <a:endParaRPr lang="ru-RU" sz="1400" b="1" dirty="0" smtClean="0">
              <a:effectLst/>
              <a:latin typeface="Calibri"/>
              <a:ea typeface="Calibri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   Считать шаги устали</a:t>
            </a:r>
            <a:endParaRPr lang="ru-RU" sz="1400" b="1" dirty="0" smtClean="0">
              <a:effectLst/>
              <a:latin typeface="Calibri"/>
              <a:ea typeface="Calibri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   И пошли </a:t>
            </a: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  </a:t>
            </a: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домой отдыхать.</a:t>
            </a:r>
            <a:endParaRPr lang="ru-RU" sz="1400" b="1" dirty="0" smtClean="0">
              <a:effectLst/>
              <a:latin typeface="Calibri"/>
              <a:ea typeface="Calibri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   Значит, сказку </a:t>
            </a: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  </a:t>
            </a: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пора кончать.</a:t>
            </a:r>
            <a:endParaRPr lang="ru-RU" sz="1400" b="1" dirty="0" smtClean="0">
              <a:effectLst/>
              <a:latin typeface="Calibri"/>
              <a:ea typeface="Calibri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effectLst/>
                <a:latin typeface="Times New Roman"/>
                <a:ea typeface="Times New Roman"/>
                <a:cs typeface="Times New Roman"/>
              </a:rPr>
              <a:t> </a:t>
            </a:r>
            <a:endParaRPr lang="ru-RU" dirty="0"/>
          </a:p>
        </p:txBody>
      </p:sp>
      <p:pic>
        <p:nvPicPr>
          <p:cNvPr id="4" name="Рисунок 3" descr="http://erketai.kz/wp-content/uploads/2013/12/otnoshenie-v-semye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1"/>
            <a:ext cx="8352928" cy="338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cs633216.vk.me/v633216187/f033/qH0A_-OdL04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00" y="3501008"/>
            <a:ext cx="5256584" cy="3168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Иоганн Штраус. Полька - Анна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34492" y="56184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20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7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ages.123hdwallpapers.com/20150526/beautiful-cartoon-wallpapers-1920x120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0429"/>
            <a:ext cx="8712968" cy="5408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Иогенн Штраус.Вальс из оперетты Летучая мышь.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11216" y="55892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19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1916832"/>
            <a:ext cx="7408333" cy="4065315"/>
          </a:xfrm>
        </p:spPr>
        <p:txBody>
          <a:bodyPr>
            <a:normAutofit fontScale="70000" lnSpcReduction="20000"/>
          </a:bodyPr>
          <a:lstStyle/>
          <a:p>
            <a:pPr marL="18288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Задачи.</a:t>
            </a:r>
            <a:endParaRPr lang="ru-RU" sz="3400" b="1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Образовательная область «Музыка».</a:t>
            </a:r>
            <a:endParaRPr lang="ru-RU" sz="3400" b="1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Courier New"/>
              <a:buChar char="o"/>
              <a:tabLst>
                <a:tab pos="457200" algn="l"/>
              </a:tabLst>
            </a:pPr>
            <a:r>
              <a:rPr lang="ru-RU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Создать условия для развития музыкального слуха и ритма у детей старшего дошкольного возраста.</a:t>
            </a:r>
            <a:endParaRPr lang="ru-RU" sz="1800" b="1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Courier New"/>
              <a:buChar char="o"/>
              <a:tabLst>
                <a:tab pos="457200" algn="l"/>
              </a:tabLst>
            </a:pPr>
            <a:r>
              <a:rPr lang="ru-RU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 Продолжать знакомить детей с музыкальным понятием «ритм музыки».</a:t>
            </a:r>
            <a:endParaRPr lang="ru-RU" sz="1800" b="1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Courier New"/>
              <a:buChar char="o"/>
              <a:tabLst>
                <a:tab pos="457200" algn="l"/>
              </a:tabLst>
            </a:pPr>
            <a:r>
              <a:rPr lang="ru-RU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Содействовать развитию музыкально-образных движений.</a:t>
            </a:r>
            <a:endParaRPr lang="ru-RU" sz="1800" b="1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Courier New"/>
              <a:buChar char="o"/>
              <a:tabLst>
                <a:tab pos="457200" algn="l"/>
              </a:tabLst>
            </a:pPr>
            <a:r>
              <a:rPr lang="ru-RU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Воспитывать слуховое и ритмическое внимание, эмоциональную отзывчивость на музыку.</a:t>
            </a:r>
            <a:endParaRPr lang="ru-RU" sz="1800" b="1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Courier New"/>
              <a:buChar char="o"/>
              <a:tabLst>
                <a:tab pos="457200" algn="l"/>
              </a:tabLst>
            </a:pPr>
            <a:r>
              <a:rPr lang="ru-RU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Развивать ритмический слух.</a:t>
            </a:r>
            <a:endParaRPr lang="ru-RU" sz="1800" b="1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872208"/>
          </a:xfrm>
        </p:spPr>
        <p:txBody>
          <a:bodyPr>
            <a:noAutofit/>
          </a:bodyPr>
          <a:lstStyle/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Цель игры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Содействовать расширению музыкального кругозора и формированию музыкальной культуры. Изучение особенностей музыкально -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ритмического опыта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детей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img-fotki.yandex.ru/get/6402/20573769.a/0_81c78_a6f25acf_orig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941168"/>
            <a:ext cx="4248473" cy="17232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138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4215" y="332655"/>
            <a:ext cx="7272808" cy="515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effectLst/>
                <a:latin typeface="Times New Roman"/>
                <a:ea typeface="Times New Roman"/>
                <a:cs typeface="Times New Roman"/>
              </a:rPr>
              <a:t>Образовательная область  « Познание».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Courier New"/>
              <a:buChar char="o"/>
              <a:tabLst>
                <a:tab pos="457200" algn="l"/>
              </a:tabLs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Закреплять знания  сказки «Дружная семья».</a:t>
            </a:r>
            <a:endParaRPr lang="ru-RU" sz="1400" b="1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Courier New"/>
              <a:buChar char="o"/>
              <a:tabLst>
                <a:tab pos="457200" algn="l"/>
              </a:tabLs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Развивать  ритмическую память, произвольное внимание, воображение, ориентировку в пространстве.</a:t>
            </a:r>
            <a:endParaRPr lang="ru-RU" sz="1400" b="1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Courier New"/>
              <a:buChar char="o"/>
              <a:tabLst>
                <a:tab pos="457200" algn="l"/>
              </a:tabLs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Закреплять порядковый и количественный счет (от 1 до 4).</a:t>
            </a:r>
            <a:endParaRPr lang="ru-RU" sz="1400" b="1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Courier New"/>
              <a:buChar char="o"/>
              <a:tabLst>
                <a:tab pos="457200" algn="l"/>
              </a:tabLs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Создавать предпосылки для развития творческих  способностей у  старших дошкольников.</a:t>
            </a:r>
            <a:endParaRPr lang="ru-RU" sz="1400" b="1" dirty="0" smtClean="0">
              <a:effectLst/>
              <a:latin typeface="Calibri"/>
              <a:ea typeface="Calibri"/>
              <a:cs typeface="Times New Roman"/>
            </a:endParaRPr>
          </a:p>
          <a:p>
            <a:pPr marL="450215"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effectLst/>
                <a:latin typeface="Times New Roman"/>
                <a:ea typeface="Times New Roman"/>
                <a:cs typeface="Times New Roman"/>
              </a:rPr>
              <a:t>Образовательная область  «Коммуникация».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Courier New"/>
              <a:buChar char="o"/>
              <a:tabLst>
                <a:tab pos="457200" algn="l"/>
              </a:tabLs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Содействовать  развитию коммуникативных навыков детей.</a:t>
            </a:r>
            <a:endParaRPr lang="ru-RU" sz="1400" b="1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Courier New"/>
              <a:buChar char="o"/>
              <a:tabLst>
                <a:tab pos="457200" algn="l"/>
              </a:tabLs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Развивать связную  речь.</a:t>
            </a:r>
            <a:endParaRPr lang="ru-RU" sz="1400" b="1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Courier New"/>
              <a:buChar char="o"/>
              <a:tabLst>
                <a:tab pos="457200" algn="l"/>
              </a:tabLs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Расширять словарный запас (глаголы, прилагательные, числительные).</a:t>
            </a:r>
            <a:endParaRPr lang="ru-RU" sz="1400" b="1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" name="Рисунок 2" descr="http://img-fotki.yandex.ru/get/6402/20573769.a/0_81c78_a6f25acf_orig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88" b="3797"/>
          <a:stretch/>
        </p:blipFill>
        <p:spPr bwMode="auto">
          <a:xfrm>
            <a:off x="5292080" y="4869160"/>
            <a:ext cx="3400425" cy="18669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96864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reviews.123rf.com/images/pauljune/pauljune1207/pauljune120700004/14557855-grande-famiglia-felice-Archivio-Fotografico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24936" cy="460851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 rot="10800000" flipV="1">
            <a:off x="755576" y="5013176"/>
            <a:ext cx="7704856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Жила-была большая дружная семья:</a:t>
            </a:r>
            <a:endParaRPr lang="ru-RU" sz="1400" b="1" dirty="0" smtClean="0">
              <a:effectLst/>
              <a:latin typeface="Calibri"/>
              <a:ea typeface="Calibri"/>
              <a:cs typeface="Times New Roman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  прабабушка,</a:t>
            </a:r>
            <a:endParaRPr lang="ru-RU" sz="1400" b="1" dirty="0" smtClean="0">
              <a:effectLst/>
              <a:latin typeface="Calibri"/>
              <a:ea typeface="Calibri"/>
              <a:cs typeface="Times New Roman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    две бабушки,</a:t>
            </a:r>
            <a:endParaRPr lang="ru-RU" sz="1400" b="1" dirty="0" smtClean="0">
              <a:effectLst/>
              <a:latin typeface="Calibri"/>
              <a:ea typeface="Calibri"/>
              <a:cs typeface="Times New Roman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          мамы с папами,</a:t>
            </a:r>
            <a:endParaRPr lang="ru-RU" sz="1400" b="1" dirty="0" smtClean="0">
              <a:effectLst/>
              <a:latin typeface="Calibri"/>
              <a:ea typeface="Calibri"/>
              <a:cs typeface="Times New Roman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      и ребятишки.</a:t>
            </a:r>
            <a:endParaRPr lang="ru-RU" sz="1400" b="1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16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57252" y="1340768"/>
            <a:ext cx="4407236" cy="38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Они часто все вместе ходили в парк на прогулку. И вот однажды, чтобы веселей было гулять, придумали ребята себе занятие: считать свои шаги. Аллея в парке была длинная, им приходилось делать много шагов, а считать они умели только до четырёх. Думали они, думали, как им удлинить счёт, и придумали: после каждой цифры решили ребята добавлять буку «и». Сказано – сделано.</a:t>
            </a:r>
            <a:endParaRPr lang="ru-RU" sz="1400" b="1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" name="Рисунок 2" descr="http://retsepty-vsem.ru/img.php?aHR0cDovL2tpZG9saW1wLnJ1L2tvbmt1cnMyMDEwLzEwMS85LzQyMDJfMTAxXzlfMTI4OTc1MDY1MS5qcGc=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4564267" cy="62646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620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9021" y="5085184"/>
            <a:ext cx="8503459" cy="1512168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         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1 - и, 2 - и,          3 - и, 4 - и</a:t>
            </a:r>
            <a:endParaRPr lang="ru-RU" sz="4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260648"/>
            <a:ext cx="4365625" cy="4843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025" y="260648"/>
            <a:ext cx="4120455" cy="4843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803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67944" y="4609349"/>
            <a:ext cx="4752528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По дороге бегут ребятишки</a:t>
            </a:r>
            <a:endParaRPr lang="ru-RU" sz="1400" b="1" dirty="0" smtClean="0">
              <a:effectLst/>
              <a:latin typeface="Calibri"/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 И считают шаги шалунишки,</a:t>
            </a:r>
            <a:endParaRPr lang="ru-RU" sz="1400" b="1" dirty="0" smtClean="0">
              <a:effectLst/>
              <a:latin typeface="Calibri"/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 А выходит у них вот так:</a:t>
            </a:r>
            <a:endParaRPr lang="ru-RU" sz="1400" b="1" dirty="0" smtClean="0">
              <a:effectLst/>
              <a:latin typeface="Calibri"/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 «Раз - и,   два - и,  три - и,   четыре  - и»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Видишь, как быстро они бегут?</a:t>
            </a:r>
            <a:endParaRPr lang="ru-RU" b="1" dirty="0"/>
          </a:p>
        </p:txBody>
      </p:sp>
      <p:pic>
        <p:nvPicPr>
          <p:cNvPr id="3" name="Рисунок 2" descr="http://planetadetstva.net/wp-content/uploads/2013/08/%D0%BC%D0%B8%D0%BD%D0%B8%D0%B0%D1%82%D1%8E%D1%80%D0%B09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9913"/>
            <a:ext cx="4361821" cy="4271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planetadetstva.net/wp-content/uploads/2013/08/%D0%BC%D0%B8%D0%BD%D0%B8%D0%B0%D1%82%D1%8E%D1%80%D0%B09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09913"/>
            <a:ext cx="4369382" cy="4271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Иоганн Штраус.Полька.Тик-Так.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75737" y="5663573"/>
            <a:ext cx="609600" cy="6096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286000" y="3064285"/>
            <a:ext cx="4572000" cy="3853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lvl="0">
              <a:lnSpc>
                <a:spcPct val="115000"/>
              </a:lnSpc>
            </a:pPr>
            <a:endParaRPr lang="ru-RU" b="1" dirty="0">
              <a:solidFill>
                <a:prstClr val="black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65536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7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1" y="5258669"/>
            <a:ext cx="8712969" cy="1473200"/>
          </a:xfrm>
        </p:spPr>
        <p:txBody>
          <a:bodyPr>
            <a:normAutofit/>
          </a:bodyPr>
          <a:lstStyle/>
          <a:p>
            <a:pPr algn="l"/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1- и, 2 - и,        3 - и, 4 - и</a:t>
            </a:r>
            <a:endParaRPr lang="ru-RU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1"/>
            <a:ext cx="4679503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183" y="299254"/>
            <a:ext cx="4001298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918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95935" y="5373216"/>
            <a:ext cx="4932039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     </a:t>
            </a: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Мамы с папами их услыхали</a:t>
            </a:r>
            <a:endParaRPr lang="ru-RU" sz="1400" b="1" dirty="0" smtClean="0">
              <a:effectLst/>
              <a:latin typeface="Calibri"/>
              <a:ea typeface="Calibri"/>
              <a:cs typeface="Times New Roman"/>
            </a:endParaRPr>
          </a:p>
          <a:p>
            <a:pPr marL="457200" algn="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         И шаги свои вмиг сосчитали:</a:t>
            </a:r>
            <a:endParaRPr lang="ru-RU" sz="1400" b="1" dirty="0" smtClean="0">
              <a:effectLst/>
              <a:latin typeface="Calibri"/>
              <a:ea typeface="Calibri"/>
              <a:cs typeface="Times New Roman"/>
            </a:endParaRPr>
          </a:p>
          <a:p>
            <a:pPr marL="457200" algn="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         «Раз - и, два - и, три - и, четыре - и».</a:t>
            </a:r>
            <a:endParaRPr lang="ru-RU" sz="1400" b="1" dirty="0" smtClean="0">
              <a:effectLst/>
              <a:latin typeface="Calibri"/>
              <a:ea typeface="Calibri"/>
              <a:cs typeface="Times New Roman"/>
            </a:endParaRPr>
          </a:p>
          <a:p>
            <a:pPr marL="457200" algn="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         Вот что у них получилось.</a:t>
            </a:r>
            <a:endParaRPr lang="ru-RU" b="1" dirty="0"/>
          </a:p>
        </p:txBody>
      </p:sp>
      <p:pic>
        <p:nvPicPr>
          <p:cNvPr id="3" name="Рисунок 2" descr="http://gallery.greedykidz.net/get/824706/img_106961_56545ee443e4e0282e425246d6e4a68f.jpg?g2_serialNumber=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60647"/>
            <a:ext cx="4536504" cy="4968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ya-zorkaya.ru/wp-content/uploads/2012/03/walk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01704"/>
            <a:ext cx="4355975" cy="4927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Иоганн Штраус.Отец.Радецкий марш.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23184" y="54836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2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4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244</TotalTime>
  <Words>422</Words>
  <Application>Microsoft Office PowerPoint</Application>
  <PresentationFormat>Экран (4:3)</PresentationFormat>
  <Paragraphs>70</Paragraphs>
  <Slides>15</Slides>
  <Notes>0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Волна</vt:lpstr>
      <vt:lpstr>Интерактивная музыкально - дидактическая игра "Дружная семья" </vt:lpstr>
      <vt:lpstr>Цель игры. Содействовать расширению музыкального кругозора и формированию музыкальной культуры. Изучение особенностей музыкально - ритмического опыта детей.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музыкально - дидактическая игра "Дружная семья" </dc:title>
  <dc:creator>User</dc:creator>
  <cp:lastModifiedBy>User</cp:lastModifiedBy>
  <cp:revision>20</cp:revision>
  <dcterms:created xsi:type="dcterms:W3CDTF">2016-04-04T10:18:03Z</dcterms:created>
  <dcterms:modified xsi:type="dcterms:W3CDTF">2016-04-11T06:58:25Z</dcterms:modified>
</cp:coreProperties>
</file>