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9" r:id="rId5"/>
    <p:sldId id="265" r:id="rId6"/>
    <p:sldId id="266" r:id="rId7"/>
    <p:sldId id="267" r:id="rId8"/>
    <p:sldId id="260" r:id="rId9"/>
    <p:sldId id="261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330" r:id="rId30"/>
    <p:sldId id="331" r:id="rId31"/>
    <p:sldId id="289" r:id="rId32"/>
    <p:sldId id="290" r:id="rId33"/>
    <p:sldId id="291" r:id="rId34"/>
    <p:sldId id="292" r:id="rId35"/>
    <p:sldId id="293" r:id="rId36"/>
    <p:sldId id="298" r:id="rId37"/>
    <p:sldId id="299" r:id="rId38"/>
    <p:sldId id="300" r:id="rId39"/>
    <p:sldId id="301" r:id="rId40"/>
    <p:sldId id="302" r:id="rId41"/>
    <p:sldId id="303" r:id="rId42"/>
    <p:sldId id="306" r:id="rId43"/>
    <p:sldId id="308" r:id="rId44"/>
    <p:sldId id="307" r:id="rId45"/>
    <p:sldId id="309" r:id="rId46"/>
    <p:sldId id="315" r:id="rId47"/>
    <p:sldId id="316" r:id="rId48"/>
    <p:sldId id="317" r:id="rId49"/>
    <p:sldId id="318" r:id="rId50"/>
    <p:sldId id="319" r:id="rId51"/>
    <p:sldId id="320" r:id="rId52"/>
    <p:sldId id="321" r:id="rId53"/>
    <p:sldId id="322" r:id="rId54"/>
    <p:sldId id="323" r:id="rId55"/>
    <p:sldId id="324" r:id="rId56"/>
    <p:sldId id="325" r:id="rId57"/>
    <p:sldId id="326" r:id="rId58"/>
    <p:sldId id="327" r:id="rId59"/>
    <p:sldId id="329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75" autoAdjust="0"/>
  </p:normalViewPr>
  <p:slideViewPr>
    <p:cSldViewPr>
      <p:cViewPr varScale="1">
        <p:scale>
          <a:sx n="50" d="100"/>
          <a:sy n="50" d="100"/>
        </p:scale>
        <p:origin x="-10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74CDA-7D05-438A-8342-ABF0DA1F06DF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AC79-A262-4884-BCE1-0AB0AEC53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74CDA-7D05-438A-8342-ABF0DA1F06DF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AC79-A262-4884-BCE1-0AB0AEC53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74CDA-7D05-438A-8342-ABF0DA1F06DF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AC79-A262-4884-BCE1-0AB0AEC53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74CDA-7D05-438A-8342-ABF0DA1F06DF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AC79-A262-4884-BCE1-0AB0AEC53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74CDA-7D05-438A-8342-ABF0DA1F06DF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AC79-A262-4884-BCE1-0AB0AEC53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74CDA-7D05-438A-8342-ABF0DA1F06DF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AC79-A262-4884-BCE1-0AB0AEC53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74CDA-7D05-438A-8342-ABF0DA1F06DF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AC79-A262-4884-BCE1-0AB0AEC53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74CDA-7D05-438A-8342-ABF0DA1F06DF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AC79-A262-4884-BCE1-0AB0AEC53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74CDA-7D05-438A-8342-ABF0DA1F06DF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AC79-A262-4884-BCE1-0AB0AEC53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74CDA-7D05-438A-8342-ABF0DA1F06DF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AC79-A262-4884-BCE1-0AB0AEC53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74CDA-7D05-438A-8342-ABF0DA1F06DF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AC79-A262-4884-BCE1-0AB0AEC53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74CDA-7D05-438A-8342-ABF0DA1F06DF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AAC79-A262-4884-BCE1-0AB0AEC53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8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wmf"/><Relationship Id="rId5" Type="http://schemas.openxmlformats.org/officeDocument/2006/relationships/slide" Target="slide2.xml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wmf"/><Relationship Id="rId5" Type="http://schemas.openxmlformats.org/officeDocument/2006/relationships/slide" Target="slide24.xml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1.jpeg"/><Relationship Id="rId7" Type="http://schemas.openxmlformats.org/officeDocument/2006/relationships/slide" Target="slide1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3.jpeg"/><Relationship Id="rId4" Type="http://schemas.openxmlformats.org/officeDocument/2006/relationships/image" Target="../media/image1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6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2.jpeg"/><Relationship Id="rId4" Type="http://schemas.openxmlformats.org/officeDocument/2006/relationships/image" Target="../media/image12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0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gi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260648"/>
            <a:ext cx="7143768" cy="207167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бюджетное дошкольное образовательное учреждение детский сад  общеразвивающего вида с приоритетным осуществлением деятельности по художественно-эстетическому развитию детей «Золотой петушок»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4" name="Picture 6" descr="C:\Program Files\Microsoft Office\MEDIA\OFFICE11\Lines\BD14768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500306"/>
            <a:ext cx="8358246" cy="139304"/>
          </a:xfrm>
          <a:prstGeom prst="rect">
            <a:avLst/>
          </a:prstGeom>
          <a:noFill/>
        </p:spPr>
      </p:pic>
      <p:pic>
        <p:nvPicPr>
          <p:cNvPr id="6" name="Picture 5" descr="C:\Documents and Settings\Лелик\Мои документы\Мои рисунки\Картинки для оформленя\Рамки\Уголки\SO02060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858658" cy="2022494"/>
          </a:xfrm>
          <a:prstGeom prst="rect">
            <a:avLst/>
          </a:prstGeom>
          <a:noFill/>
        </p:spPr>
      </p:pic>
      <p:pic>
        <p:nvPicPr>
          <p:cNvPr id="3" name="Picture 2" descr="F:\Фото\ДЕТСКИЙ САД\Для баннера\Фото достопримечательности\IMG_1368 ине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770962"/>
            <a:ext cx="5786478" cy="3854639"/>
          </a:xfrm>
          <a:prstGeom prst="rect">
            <a:avLst/>
          </a:prstGeom>
          <a:noFill/>
        </p:spPr>
      </p:pic>
      <p:pic>
        <p:nvPicPr>
          <p:cNvPr id="5" name="Picture 6" descr="C:\Documents and Settings\Лелик\Мои документы\Мои рисунки\Картинки для оформленя\Рамки\Уголки\SO02058_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450591" y="3481389"/>
            <a:ext cx="3693409" cy="337661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1785950"/>
          </a:xfrm>
        </p:spPr>
        <p:txBody>
          <a:bodyPr>
            <a:noAutofit/>
          </a:bodyPr>
          <a:lstStyle/>
          <a:p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Точилова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Светлана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Габрафиковна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-</a:t>
            </a:r>
            <a:b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заместитель заведующей по воспитательной и методической работе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2636912"/>
            <a:ext cx="5040560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Стаж работы в данной должности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 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1 год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Квалификационная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категория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latin typeface="+mj-lt"/>
                <a:ea typeface="+mj-ea"/>
                <a:cs typeface="+mj-cs"/>
              </a:rPr>
              <a:t>соответствие  занимаемой должности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C:\Documents and Settings\Ученик\Local Settings\Temporary Internet Files\Content.IE5\P506G6TF\MCBS01143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357826"/>
            <a:ext cx="1214446" cy="1234857"/>
          </a:xfrm>
          <a:prstGeom prst="rect">
            <a:avLst/>
          </a:prstGeom>
          <a:noFill/>
        </p:spPr>
      </p:pic>
      <p:pic>
        <p:nvPicPr>
          <p:cNvPr id="1026" name="Picture 2" descr="C:\Users\1\Desktop\DSC048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3" y="2132856"/>
            <a:ext cx="3258337" cy="4345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178595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Улыбина Галина Васильевна -</a:t>
            </a:r>
            <a:b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заместитель заведующей по административно-хозяйственной работе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2780928"/>
            <a:ext cx="4104456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Стаж работы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38лет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Квалификационная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категория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 descr="C:\Documents and Settings\Ольга\Рабочий стол\Фотографии детского сада\лицензирование\Улыб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276872"/>
            <a:ext cx="3207487" cy="4076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Documents and Settings\Ученик\Local Settings\Temporary Internet Files\Content.IE5\P506G6TF\MCBS01143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357826"/>
            <a:ext cx="1214446" cy="123485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9144000" cy="178595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Бородина Надежда Васильевна -</a:t>
            </a:r>
            <a:b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медсестра, штатный работник </a:t>
            </a:r>
            <a:b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ГБУС СО «НТЦГБ»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2636912"/>
            <a:ext cx="4032448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Стаж работы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–35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лет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Квалификационная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категория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 descr="C:\Documents and Settings\Ольга\Рабочий стол\Фотографии детского сада\лицензирование\Бород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988840"/>
            <a:ext cx="3528392" cy="4704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Documents and Settings\Ученик\Local Settings\Temporary Internet Files\Content.IE5\P506G6TF\MCBS01143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357826"/>
            <a:ext cx="1214446" cy="123485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629763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	</a:t>
            </a:r>
            <a:r>
              <a:rPr lang="ru-RU" sz="2800" dirty="0" smtClean="0">
                <a:latin typeface="+mn-lt"/>
              </a:rPr>
              <a:t>Коллектив дошкольного образовательного учреждения стабильный, работоспособный, с хорошим творческим потенциалом.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 Все они следуют главному принципу – педагог сам должен быть творческим человеком, чтобы научить творчеству ребёнка и создать соответствующую развивающую среду. 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У нас работают разные педагоги и воспитатели: опытные и начинающие, но среди них нет равнодушных! </a:t>
            </a:r>
            <a:endParaRPr lang="ru-RU" sz="2800" dirty="0">
              <a:latin typeface="+mn-lt"/>
            </a:endParaRPr>
          </a:p>
        </p:txBody>
      </p:sp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114300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+mn-lt"/>
              </a:rPr>
              <a:t>	</a:t>
            </a:r>
            <a:r>
              <a:rPr lang="ru-RU" sz="2400" dirty="0" smtClean="0">
                <a:latin typeface="+mn-lt"/>
              </a:rPr>
              <a:t>Приоритетом детского сада является деятельность по художественно-эстетическому развитию детей.</a:t>
            </a:r>
            <a:endParaRPr lang="ru-RU" sz="2400" dirty="0">
              <a:latin typeface="+mn-lt"/>
            </a:endParaRPr>
          </a:p>
        </p:txBody>
      </p:sp>
      <p:pic>
        <p:nvPicPr>
          <p:cNvPr id="9218" name="Picture 2" descr="C:\Documents and Settings\Ольга\Рабочий стол\Фотографии детского сада\лицензирование\4\DSC03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357430"/>
            <a:ext cx="3903650" cy="2927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14282" y="1071546"/>
            <a:ext cx="4429156" cy="5786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	</a:t>
            </a:r>
            <a:r>
              <a:rPr kumimoji="0" lang="ru-RU" sz="24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Цель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– создание условий для формирования гармоничной, духовно богатой, физически здоровой, эстетически развитой личности, обладающей эстетическим сознанием, задатками художественной культуры, творческими способностями к индивидуальному самовыражению через различные формы творческой деятельности.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24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24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endParaRPr kumimoji="0" lang="ru-RU" sz="2400" b="1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8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48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"/>
            <a:ext cx="7786742" cy="100010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Основными задачами являются:</a:t>
            </a:r>
            <a:r>
              <a:rPr lang="ru-RU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857232"/>
            <a:ext cx="8715436" cy="578647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 Сохранение и укрепление физического и психического здоровья, создание условий, обеспечивающих  эмоциональное благополучие каждого ребёнка;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 Обеспечение обогащённого художественно-эстетического, познавательного, речевого развития детей, формирование базисных основ личности;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 Воспитание и развитие детей с учётом ярко выраженных индивидуальных психических особенностей, проявлений одарённости в музыкальной и изобразительной деятельности;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 Формирование предметно-развивающей среды и условий для обогащения разнообразной художественной деятельности детей;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 Создание модели взаимодействия детского сада и семьи в художественно-эстетическом развитии детей.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786874" cy="135732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	</a:t>
            </a:r>
            <a:r>
              <a:rPr lang="ru-RU" sz="2700" b="1" dirty="0" smtClean="0">
                <a:latin typeface="+mn-lt"/>
              </a:rPr>
              <a:t>В области художественно-эстетического воспитания мы опираемся, кроме комплексной программы, на парциальные программы</a:t>
            </a:r>
            <a:r>
              <a:rPr lang="ru-RU" sz="2700" b="1" dirty="0" smtClean="0">
                <a:solidFill>
                  <a:srgbClr val="002060"/>
                </a:solidFill>
                <a:latin typeface="+mn-lt"/>
              </a:rPr>
              <a:t>: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428736"/>
            <a:ext cx="7143800" cy="464347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 Программа эстетического воспитания детей 2-7 лет «Красота. Радость. Творчество». – авторы Т.С.Комарова, А.В.Антонова, </a:t>
            </a:r>
            <a:r>
              <a:rPr lang="ru-RU" sz="2400" dirty="0" err="1" smtClean="0">
                <a:solidFill>
                  <a:srgbClr val="002060"/>
                </a:solidFill>
              </a:rPr>
              <a:t>М.Б.Зацепина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 Программа «Элементарное </a:t>
            </a:r>
            <a:r>
              <a:rPr lang="ru-RU" sz="2400" dirty="0" err="1" smtClean="0">
                <a:solidFill>
                  <a:srgbClr val="002060"/>
                </a:solidFill>
              </a:rPr>
              <a:t>музицирование</a:t>
            </a:r>
            <a:r>
              <a:rPr lang="ru-RU" sz="2400" dirty="0" smtClean="0">
                <a:solidFill>
                  <a:srgbClr val="002060"/>
                </a:solidFill>
              </a:rPr>
              <a:t> с дошкольниками». – автор </a:t>
            </a:r>
            <a:r>
              <a:rPr lang="ru-RU" sz="2400" dirty="0" err="1" smtClean="0">
                <a:solidFill>
                  <a:srgbClr val="002060"/>
                </a:solidFill>
              </a:rPr>
              <a:t>Т.Э.Тютюнникова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 «Ритмическая мозаика»: программа по ритмической пластике для детей дошкольного возраста. – автор А.И.Буренина.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 «Топ – хлоп, малыши»: программа музыкально-ритмического воспитания детей 2-3 лет. – авторы </a:t>
            </a:r>
            <a:r>
              <a:rPr lang="ru-RU" sz="2400" dirty="0" err="1" smtClean="0">
                <a:solidFill>
                  <a:srgbClr val="002060"/>
                </a:solidFill>
              </a:rPr>
              <a:t>Т.Н.Сауко</a:t>
            </a:r>
            <a:r>
              <a:rPr lang="ru-RU" sz="2400" dirty="0" smtClean="0">
                <a:solidFill>
                  <a:srgbClr val="002060"/>
                </a:solidFill>
              </a:rPr>
              <a:t>, А.И.Буренина.</a:t>
            </a:r>
          </a:p>
        </p:txBody>
      </p:sp>
      <p:pic>
        <p:nvPicPr>
          <p:cNvPr id="4" name="Picture 3" descr="C:\Documents and Settings\Лелик\Мои документы\Мои рисунки\Картинки для оформленя\Рамки\Уголки\NA01634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248400" y="3276600"/>
            <a:ext cx="2688292" cy="342902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Документы\Информатика\Задания для второго года обучения\img0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85728"/>
            <a:ext cx="2643206" cy="37264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3" name="Picture 3" descr="D:\Документы\Информатика\Задания для второго года обучения\img0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000372"/>
            <a:ext cx="2357454" cy="36595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4" name="Picture 4" descr="D:\Документы\Информатика\Задания для второго года обучения\img0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000372"/>
            <a:ext cx="2728267" cy="3643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0004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работаем по принципу: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357430"/>
            <a:ext cx="923141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От красоты природы –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 красоте слова, </a:t>
            </a: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Музыки и живописи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+mn-lt"/>
              </a:rPr>
              <a:t>Приобщение к прекрасному происходит через:</a:t>
            </a:r>
            <a:endParaRPr lang="ru-RU" sz="3600" dirty="0">
              <a:latin typeface="+mn-lt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3357554" y="2357430"/>
            <a:ext cx="2571768" cy="928694"/>
          </a:xfrm>
          <a:custGeom>
            <a:avLst/>
            <a:gdLst>
              <a:gd name="connsiteX0" fmla="*/ 0 w 2571768"/>
              <a:gd name="connsiteY0" fmla="*/ 154785 h 928694"/>
              <a:gd name="connsiteX1" fmla="*/ 45336 w 2571768"/>
              <a:gd name="connsiteY1" fmla="*/ 45335 h 928694"/>
              <a:gd name="connsiteX2" fmla="*/ 154786 w 2571768"/>
              <a:gd name="connsiteY2" fmla="*/ 0 h 928694"/>
              <a:gd name="connsiteX3" fmla="*/ 2416983 w 2571768"/>
              <a:gd name="connsiteY3" fmla="*/ 0 h 928694"/>
              <a:gd name="connsiteX4" fmla="*/ 2526433 w 2571768"/>
              <a:gd name="connsiteY4" fmla="*/ 45336 h 928694"/>
              <a:gd name="connsiteX5" fmla="*/ 2571768 w 2571768"/>
              <a:gd name="connsiteY5" fmla="*/ 154786 h 928694"/>
              <a:gd name="connsiteX6" fmla="*/ 2571768 w 2571768"/>
              <a:gd name="connsiteY6" fmla="*/ 773909 h 928694"/>
              <a:gd name="connsiteX7" fmla="*/ 2526432 w 2571768"/>
              <a:gd name="connsiteY7" fmla="*/ 883359 h 928694"/>
              <a:gd name="connsiteX8" fmla="*/ 2416982 w 2571768"/>
              <a:gd name="connsiteY8" fmla="*/ 928694 h 928694"/>
              <a:gd name="connsiteX9" fmla="*/ 154785 w 2571768"/>
              <a:gd name="connsiteY9" fmla="*/ 928694 h 928694"/>
              <a:gd name="connsiteX10" fmla="*/ 45335 w 2571768"/>
              <a:gd name="connsiteY10" fmla="*/ 883358 h 928694"/>
              <a:gd name="connsiteX11" fmla="*/ 0 w 2571768"/>
              <a:gd name="connsiteY11" fmla="*/ 773908 h 928694"/>
              <a:gd name="connsiteX12" fmla="*/ 0 w 2571768"/>
              <a:gd name="connsiteY12" fmla="*/ 154785 h 92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1768" h="928694">
                <a:moveTo>
                  <a:pt x="0" y="154785"/>
                </a:moveTo>
                <a:cubicBezTo>
                  <a:pt x="0" y="113733"/>
                  <a:pt x="16308" y="74363"/>
                  <a:pt x="45336" y="45335"/>
                </a:cubicBezTo>
                <a:cubicBezTo>
                  <a:pt x="74364" y="16307"/>
                  <a:pt x="113734" y="0"/>
                  <a:pt x="154786" y="0"/>
                </a:cubicBezTo>
                <a:lnTo>
                  <a:pt x="2416983" y="0"/>
                </a:lnTo>
                <a:cubicBezTo>
                  <a:pt x="2458035" y="0"/>
                  <a:pt x="2497405" y="16308"/>
                  <a:pt x="2526433" y="45336"/>
                </a:cubicBezTo>
                <a:cubicBezTo>
                  <a:pt x="2555461" y="74364"/>
                  <a:pt x="2571768" y="113734"/>
                  <a:pt x="2571768" y="154786"/>
                </a:cubicBezTo>
                <a:lnTo>
                  <a:pt x="2571768" y="773909"/>
                </a:lnTo>
                <a:cubicBezTo>
                  <a:pt x="2571768" y="814961"/>
                  <a:pt x="2555460" y="854331"/>
                  <a:pt x="2526432" y="883359"/>
                </a:cubicBezTo>
                <a:cubicBezTo>
                  <a:pt x="2497404" y="912387"/>
                  <a:pt x="2458034" y="928694"/>
                  <a:pt x="2416982" y="928694"/>
                </a:cubicBezTo>
                <a:lnTo>
                  <a:pt x="154785" y="928694"/>
                </a:lnTo>
                <a:cubicBezTo>
                  <a:pt x="113733" y="928694"/>
                  <a:pt x="74363" y="912386"/>
                  <a:pt x="45335" y="883358"/>
                </a:cubicBezTo>
                <a:cubicBezTo>
                  <a:pt x="16307" y="854330"/>
                  <a:pt x="0" y="814960"/>
                  <a:pt x="0" y="773908"/>
                </a:cubicBezTo>
                <a:lnTo>
                  <a:pt x="0" y="15478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Художественно-эстетическое развитие</a:t>
            </a: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57554" y="1428736"/>
            <a:ext cx="2571768" cy="57150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Природа</a:t>
            </a:r>
            <a:endParaRPr lang="ru-RU" sz="2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1428736"/>
            <a:ext cx="2571768" cy="57150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Среда</a:t>
            </a:r>
            <a:endParaRPr lang="ru-RU" sz="2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86512" y="1428736"/>
            <a:ext cx="2571768" cy="57150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Творчество</a:t>
            </a:r>
            <a:endParaRPr lang="ru-RU" sz="2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57554" y="3571876"/>
            <a:ext cx="2571768" cy="57150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Искусство</a:t>
            </a:r>
            <a:endParaRPr lang="ru-RU" sz="20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720" y="4500570"/>
            <a:ext cx="1643074" cy="57150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Литература</a:t>
            </a:r>
            <a:endParaRPr lang="ru-RU" sz="20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28860" y="4500570"/>
            <a:ext cx="1928826" cy="57150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Архитектура</a:t>
            </a:r>
            <a:endParaRPr lang="ru-RU" sz="20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57752" y="4500570"/>
            <a:ext cx="1857388" cy="57150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Музыка</a:t>
            </a:r>
            <a:endParaRPr lang="ru-RU" sz="20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072330" y="4500570"/>
            <a:ext cx="1785918" cy="57150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Театр</a:t>
            </a:r>
            <a:endParaRPr lang="ru-RU" sz="20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71868" y="5643578"/>
            <a:ext cx="2214578" cy="57150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Изодеятельность</a:t>
            </a:r>
            <a:endParaRPr lang="ru-RU" sz="2000" dirty="0"/>
          </a:p>
        </p:txBody>
      </p:sp>
      <p:cxnSp>
        <p:nvCxnSpPr>
          <p:cNvPr id="17" name="Прямая со стрелкой 16"/>
          <p:cNvCxnSpPr>
            <a:endCxn id="7" idx="2"/>
          </p:cNvCxnSpPr>
          <p:nvPr/>
        </p:nvCxnSpPr>
        <p:spPr>
          <a:xfrm rot="5400000" flipH="1" flipV="1">
            <a:off x="4464843" y="2178835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8" idx="2"/>
          </p:cNvCxnSpPr>
          <p:nvPr/>
        </p:nvCxnSpPr>
        <p:spPr>
          <a:xfrm rot="10800000">
            <a:off x="1643042" y="2000240"/>
            <a:ext cx="1785950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9" idx="2"/>
          </p:cNvCxnSpPr>
          <p:nvPr/>
        </p:nvCxnSpPr>
        <p:spPr>
          <a:xfrm flipV="1">
            <a:off x="5929322" y="2000240"/>
            <a:ext cx="1643074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0" idx="0"/>
          </p:cNvCxnSpPr>
          <p:nvPr/>
        </p:nvCxnSpPr>
        <p:spPr>
          <a:xfrm rot="5400000">
            <a:off x="4500562" y="342900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0" idx="2"/>
            <a:endCxn id="11" idx="0"/>
          </p:cNvCxnSpPr>
          <p:nvPr/>
        </p:nvCxnSpPr>
        <p:spPr>
          <a:xfrm rot="5400000">
            <a:off x="2696753" y="2553885"/>
            <a:ext cx="357190" cy="3536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0" idx="2"/>
            <a:endCxn id="13" idx="0"/>
          </p:cNvCxnSpPr>
          <p:nvPr/>
        </p:nvCxnSpPr>
        <p:spPr>
          <a:xfrm rot="16200000" flipH="1">
            <a:off x="5036347" y="3750471"/>
            <a:ext cx="357190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0" idx="2"/>
            <a:endCxn id="12" idx="0"/>
          </p:cNvCxnSpPr>
          <p:nvPr/>
        </p:nvCxnSpPr>
        <p:spPr>
          <a:xfrm rot="5400000">
            <a:off x="3839761" y="3696893"/>
            <a:ext cx="357190" cy="1250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0" idx="2"/>
            <a:endCxn id="14" idx="0"/>
          </p:cNvCxnSpPr>
          <p:nvPr/>
        </p:nvCxnSpPr>
        <p:spPr>
          <a:xfrm rot="16200000" flipH="1">
            <a:off x="6125768" y="2661049"/>
            <a:ext cx="357190" cy="33218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0" idx="2"/>
            <a:endCxn id="15" idx="0"/>
          </p:cNvCxnSpPr>
          <p:nvPr/>
        </p:nvCxnSpPr>
        <p:spPr>
          <a:xfrm rot="16200000" flipH="1">
            <a:off x="3911198" y="4875619"/>
            <a:ext cx="1500198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6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58312" cy="235745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	</a:t>
            </a:r>
            <a:r>
              <a:rPr lang="ru-RU" sz="2800" dirty="0" smtClean="0">
                <a:latin typeface="+mn-lt"/>
              </a:rPr>
              <a:t>Детский сад был введён в эксплуатацию 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в 1987 году. 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В ДОУ функционируют 11 групп  с 1 до 7 лет.</a:t>
            </a:r>
            <a:endParaRPr lang="ru-RU" sz="2800" dirty="0">
              <a:latin typeface="+mn-lt"/>
            </a:endParaRPr>
          </a:p>
        </p:txBody>
      </p:sp>
      <p:pic>
        <p:nvPicPr>
          <p:cNvPr id="2051" name="Picture 3" descr="C:\Documents and Settings\Ольга\Рабочий стол\Фотографии детского сада\лицензирование\2\DSC03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70971">
            <a:off x="124898" y="2289471"/>
            <a:ext cx="2918905" cy="2189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Ольга\Рабочий стол\Фотографии детского сада\лицензирование\2\DSC036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6591" y="2285992"/>
            <a:ext cx="2964169" cy="2223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Documents and Settings\Ольга\Рабочий стол\Фотографии детского сада\лицензирование\2\DSC036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6598">
            <a:off x="6052999" y="2275922"/>
            <a:ext cx="2941539" cy="2206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:\Documents and Settings\Ольга\Рабочий стол\Фотографии детского сада\лицензирование\2\DSC036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69197">
            <a:off x="1365795" y="4387380"/>
            <a:ext cx="3051830" cy="2288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C:\Documents and Settings\Ольга\Рабочий стол\Фотографии детского сада\лицензирование\2\DSC036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27988">
            <a:off x="4834611" y="4426314"/>
            <a:ext cx="2963309" cy="2222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4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4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4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4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4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льга\Рабочий стол\Фотографии детского сада\лицензирование\5\DSC036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26714"/>
            <a:ext cx="4142834" cy="3107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Ольга\Рабочий стол\Фотографии детского сада\лицензирование\5\DSC036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2496" y="1124744"/>
            <a:ext cx="4012128" cy="3009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Ольга\Рабочий стол\Фотографии детского сада\лицензирование\5\DSC037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861048"/>
            <a:ext cx="3807746" cy="2855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28662" y="214290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Интерьер детского сада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Ольга\Рабочий стол\Фотографии детского сада\лицензирование\5\DSC037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14291"/>
            <a:ext cx="2798052" cy="3730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Ольга\Рабочий стол\Фотографии детского сада\лицензирование\5\DSC037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7917" y="3717032"/>
            <a:ext cx="3889517" cy="2917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 descr="C:\Documents and Settings\Ольга\Рабочий стол\Фотографии детского сада\лицензирование\5\DSC037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2" y="3573016"/>
            <a:ext cx="4118071" cy="3088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Лелик\Мои документы\Мои рисунки\Картинки для оформленя\Веселые картинки\Звезды и планеты\STARS.WM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928670"/>
            <a:ext cx="1657352" cy="165735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629763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	Эстетическая среда немыслима без природного содержания, которое является важнейшим средством эколого-эстетического воспитания детей. 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В природное содержание входит и участок детского сада, на котором растут деревья, кусты, трава, цветы. Всё это радует глаз, создаёт уют, красоту. 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На участке весной создаются цветники, на которых педагоги с детьми выращивают различные цветы. Это также создаёт природную среду, обладающую эстетическими свойствами и качествами и приводит к пониманию зависимости красоты от труда людей.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 Ребёнок, привыкший к красоте природы, не будет любить подделку, фальшь: бумажные цветы на тумбочке, грубые безвкусные картины. Это начало искреннего отношения к искусству. 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Ольга\Рабочий стол\Фотографии детского сада\лицензирование\6\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285728"/>
            <a:ext cx="4287039" cy="3215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Ольга\Рабочий стол\Фотографии детского сада\лицензирование\6\DSC02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1063" y="285728"/>
            <a:ext cx="4191029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Documents and Settings\Ольга\Рабочий стол\Фотографии детского сада\лицензирование\6\сканирование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355877"/>
            <a:ext cx="4806866" cy="3144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Ольга\Рабочий стол\Фотографии детского сада\лицензирование\6\DSC036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071810"/>
            <a:ext cx="2796342" cy="3728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Documents and Settings\Ольга\Рабочий стол\Фотографии детского сада\лицензирование\6\сканирование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66232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Documents and Settings\Ольга\Рабочий стол\Фотографии детского сада\лицензирование\6\сканирование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88640"/>
            <a:ext cx="414029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Лелик\Мои документы\Мои рисунки\Картинки для оформленя\Животные\BEETLE.WM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071942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786874" cy="642942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	Искусство – средство эстетического воспитания, основа художественного воспитания и развития ребёнка. Искусство окружает человека с момента рождения и вводит его в окружающий мир через систему художественных образов, произведений.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 Произведения искусства несут радость познания, открытия, вызывают чувства наслаждения прекрасным. 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     В работе педагоги используют произведения таких авторов, как </a:t>
            </a:r>
            <a:r>
              <a:rPr lang="ru-RU" sz="2400" dirty="0" err="1" smtClean="0">
                <a:latin typeface="+mn-lt"/>
              </a:rPr>
              <a:t>А.Барто</a:t>
            </a:r>
            <a:r>
              <a:rPr lang="ru-RU" sz="2400" dirty="0" smtClean="0">
                <a:latin typeface="+mn-lt"/>
              </a:rPr>
              <a:t>, З.Александрова, </a:t>
            </a:r>
            <a:r>
              <a:rPr lang="ru-RU" sz="2400" dirty="0" err="1" smtClean="0">
                <a:latin typeface="+mn-lt"/>
              </a:rPr>
              <a:t>И.Токмакова</a:t>
            </a:r>
            <a:r>
              <a:rPr lang="ru-RU" sz="2400" dirty="0" smtClean="0">
                <a:latin typeface="+mn-lt"/>
              </a:rPr>
              <a:t>, К.Чуковский, С.Маршак, В.Бианки, М.Пришвин и др.  Рассматривают с детьми иллюстрации: Ю.Васнецова, </a:t>
            </a:r>
            <a:r>
              <a:rPr lang="ru-RU" sz="2400" dirty="0" err="1" smtClean="0">
                <a:latin typeface="+mn-lt"/>
              </a:rPr>
              <a:t>Ю.Сутеева</a:t>
            </a:r>
            <a:r>
              <a:rPr lang="ru-RU" sz="2400" dirty="0" smtClean="0">
                <a:latin typeface="+mn-lt"/>
              </a:rPr>
              <a:t>, </a:t>
            </a:r>
            <a:r>
              <a:rPr lang="ru-RU" sz="2400" dirty="0" err="1" smtClean="0">
                <a:latin typeface="+mn-lt"/>
              </a:rPr>
              <a:t>Е.Чарушина</a:t>
            </a:r>
            <a:r>
              <a:rPr lang="ru-RU" sz="2400" dirty="0" smtClean="0">
                <a:latin typeface="+mn-lt"/>
              </a:rPr>
              <a:t>, </a:t>
            </a:r>
            <a:r>
              <a:rPr lang="ru-RU" sz="2400" dirty="0" err="1" smtClean="0">
                <a:latin typeface="+mn-lt"/>
              </a:rPr>
              <a:t>И.Билибина</a:t>
            </a:r>
            <a:r>
              <a:rPr lang="ru-RU" sz="2400" dirty="0" smtClean="0">
                <a:latin typeface="+mn-lt"/>
              </a:rPr>
              <a:t>, И.Шишкина, И.Левитана и др.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Ольга\Рабочий стол\Фотографии детского сада\лицензирование\7\DSC036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89"/>
            <a:ext cx="4213702" cy="3160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Documents and Settings\Ольга\Рабочий стол\Фотографии детского сада\лицензирование\7\DSC036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780928"/>
            <a:ext cx="2952328" cy="3936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Documents and Settings\Ольга\Рабочий стол\Фотографии детского сада\лицензирование\7\DSC037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14290"/>
            <a:ext cx="3998248" cy="2998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6858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	В работе нашего ДОУ удивительно сочетаются традиция и инновация. Опираясь на народное творчество – декоративно-прикладное искусство, народные игры, песни, </a:t>
            </a:r>
            <a:r>
              <a:rPr lang="ru-RU" sz="2400" dirty="0" err="1" smtClean="0">
                <a:latin typeface="+mn-lt"/>
              </a:rPr>
              <a:t>потешки</a:t>
            </a:r>
            <a:r>
              <a:rPr lang="ru-RU" sz="2400" dirty="0" smtClean="0">
                <a:latin typeface="+mn-lt"/>
              </a:rPr>
              <a:t>, считалки, </a:t>
            </a:r>
            <a:r>
              <a:rPr lang="ru-RU" sz="2400" dirty="0" err="1" smtClean="0">
                <a:latin typeface="+mn-lt"/>
              </a:rPr>
              <a:t>заклички</a:t>
            </a:r>
            <a:r>
              <a:rPr lang="ru-RU" sz="2400" dirty="0" smtClean="0">
                <a:latin typeface="+mn-lt"/>
              </a:rPr>
              <a:t>, педагоги на своих занятиях помогают детям решать актуальные проблемы, справляться с непростыми жизненными ситуациями. Народные традиции выступают связующим звеном между культурой прошлого и современностью.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	Учитывая особенности искусства, мы используем интегрированный подход к изучению искусства дошкольниками. Развитие детей на интегрированных занятиях проводится через речевую, музыкальную, изобразительную и двигательную деятельность. Осуществляя знакомство детей с каждым видом искусства мы одновременно раскрываем их взаимосвязь и взаимодействие. 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	Педагоги совместно со специалистами провели ряд таких занятий, например: интегрированный цикл занятий на тему «Времена года», «Весёлые фантазёры», «Уральские росписи», «Из-за леса, из-за гор…», «Город, в котором  я живу» и др.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Фрагменты  интегрированных занятий:</a:t>
            </a:r>
            <a:endParaRPr lang="ru-RU" sz="28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Ольга\Рабочий стол\2010-02 (фев)\сканирование0001.jpg"/>
          <p:cNvPicPr>
            <a:picLocks noChangeAspect="1" noChangeArrowheads="1"/>
          </p:cNvPicPr>
          <p:nvPr/>
        </p:nvPicPr>
        <p:blipFill>
          <a:blip r:embed="rId2" cstate="print"/>
          <a:srcRect l="5328" t="5322" r="2311" b="9521"/>
          <a:stretch>
            <a:fillRect/>
          </a:stretch>
        </p:blipFill>
        <p:spPr bwMode="auto">
          <a:xfrm>
            <a:off x="0" y="908720"/>
            <a:ext cx="4415928" cy="2717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Ольга\Рабочий стол\2010-02 (фев)\сканирование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80728"/>
            <a:ext cx="335587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Ольга\Рабочий стол\2010-02 (фев)\сканирование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17032"/>
            <a:ext cx="4069686" cy="2672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Ольга\Рабочий стол\2010-02 (фев)\сканирование0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573016"/>
            <a:ext cx="4493589" cy="2812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Ольга\Рабочий стол\2010-02 (фев)\сканирование0005.jpg"/>
          <p:cNvPicPr>
            <a:picLocks noChangeAspect="1" noChangeArrowheads="1"/>
          </p:cNvPicPr>
          <p:nvPr/>
        </p:nvPicPr>
        <p:blipFill>
          <a:blip r:embed="rId2" cstate="print"/>
          <a:srcRect t="2703"/>
          <a:stretch>
            <a:fillRect/>
          </a:stretch>
        </p:blipFill>
        <p:spPr bwMode="auto">
          <a:xfrm>
            <a:off x="285720" y="357166"/>
            <a:ext cx="4317906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Ольга\Рабочий стол\2010-02 (фев)\сканирование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8639"/>
            <a:ext cx="4092564" cy="3109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Documents and Settings\Ольга\Рабочий стол\2010-02 (фев)\сканирование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01008"/>
            <a:ext cx="4438815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Documents and Settings\Ольга\Рабочий стол\2010-02 (фев)\сканирование0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161" y="3573016"/>
            <a:ext cx="4419839" cy="2953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Ольга\Рабочий стол\Фотографии детского сада\лицензирование\2\DSC03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80192">
            <a:off x="4883352" y="3429392"/>
            <a:ext cx="2664727" cy="3179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Ольга\Рабочий стол\Фотографии детского сада\лицензирование\2\DSC036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24219">
            <a:off x="372161" y="129544"/>
            <a:ext cx="2731237" cy="3339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Documents and Settings\Ольга\Рабочий стол\Фотографии детского сада\лицензирование\2\DSC036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86081">
            <a:off x="6150991" y="119063"/>
            <a:ext cx="2571590" cy="3327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Documents and Settings\Ольга\Рабочий стол\Фотографии детского сада\лицензирование\2\DSC036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24548">
            <a:off x="1458133" y="3483540"/>
            <a:ext cx="2733602" cy="3270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Documents and Settings\Ольга\Рабочий стол\Фотографии детского сада\лицензирование\2\DSC036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0"/>
            <a:ext cx="2736304" cy="3360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Лелик\Мои документы\Мои рисунки\Картинки для оформленя\Животные\BUTTERFL.WM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467368"/>
            <a:ext cx="1390632" cy="139063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 -1.11111E-6 L 0.40695 -0.19907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Ольга\Рабочий стол\2010-02 (фев)\сканирование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431546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Documents and Settings\Ольга\Рабочий стол\2010-02 (фев)\сканирование0012.jpg"/>
          <p:cNvPicPr>
            <a:picLocks noChangeAspect="1" noChangeArrowheads="1"/>
          </p:cNvPicPr>
          <p:nvPr/>
        </p:nvPicPr>
        <p:blipFill>
          <a:blip r:embed="rId3" cstate="print"/>
          <a:srcRect b="3921"/>
          <a:stretch>
            <a:fillRect/>
          </a:stretch>
        </p:blipFill>
        <p:spPr bwMode="auto">
          <a:xfrm>
            <a:off x="107504" y="3284984"/>
            <a:ext cx="4419053" cy="3004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C:\Documents and Settings\Ольга\Рабочий стол\2010-02 (фев)\сканирование0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7706" y="3645024"/>
            <a:ext cx="4481952" cy="2932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C:\Documents and Settings\Ольга\Рабочий стол\2010-02 (фев)\сканирование0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2246" y="188640"/>
            <a:ext cx="419296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6858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	В художественном воспитании большое место занимает и собственное творчество детей: их рисунки, лепка, постройки, их рассказы, сказки, песенки, игры. Для его развития педагоги помогают детям получать разнообразные впечатления об окружающей жизни, природе, знакомят их с произведениями искусства, дают знания о предметах и явлениях, помогают овладеть навыками и умениями и освоить способы деятельности. Самый распространённый вид детского творчества – это рисование. Рисование для малыша – второй его язык, и часто более богатый и ясный, чем язык звуковой.  Рисунок – та область детского творчества, на которой мы, взрослые, учимся понимать ребёнка. Своими работами дети вместе с педагогами украшают зал для проведения праздников, досугов, создают элементы декораций и детали костюмов для игр – драматизаций и инсценировок, оформляют выставки детского творчества.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льга\Рабочий стол\Фотографии детского сада\лицензирование\8\DSC006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214290"/>
            <a:ext cx="4190269" cy="3142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Ольга\Рабочий стол\Фотографии детского сада\лицензирование\8\DSC024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888" y="285728"/>
            <a:ext cx="4095018" cy="3071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Ольга\Рабочий стол\Фотографии детского сада\лицензирование\8\DSC028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393280"/>
            <a:ext cx="4357718" cy="3268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Ольга\Рабочий стол\Фотографии детского сада\лицензирование\8\DSC028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5637" y="3501008"/>
            <a:ext cx="4214081" cy="3160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Ольга\Рабочий стол\Фотографии детского сада\лицензирование\8\DSC028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164130"/>
            <a:ext cx="3781655" cy="2836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Ольга\Рабочий стол\Фотографии детского сада\лицензирование\8\DSC037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8043" y="116632"/>
            <a:ext cx="4011675" cy="3008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C:\Documents and Settings\Ольга\Рабочий стол\Фотографии детского сада\лицензирование\8\DSC028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17032"/>
            <a:ext cx="3806986" cy="2855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Documents and Settings\Ольга\Рабочий стол\Фотографии детского сада\лицензирование\8\DSC037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645024"/>
            <a:ext cx="3999007" cy="2999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Ольга\Рабочий стол\Фотографии детского сада\лицензирование\8\DSC037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1857364"/>
            <a:ext cx="2857520" cy="3810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6858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	Для реализации выбранного приоритета в детском саду для детей созданы необходимые условия: имеется музыкальный зал, где проводятся праздники, досуги, посиделки. 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В группах имеются музыкальные и книжные уголки, уголок природы, </a:t>
            </a:r>
            <a:r>
              <a:rPr lang="ru-RU" sz="2400" dirty="0" err="1" smtClean="0">
                <a:latin typeface="+mn-lt"/>
              </a:rPr>
              <a:t>изоуголки</a:t>
            </a:r>
            <a:r>
              <a:rPr lang="ru-RU" sz="2400" dirty="0" smtClean="0">
                <a:latin typeface="+mn-lt"/>
              </a:rPr>
              <a:t> и уголки творчества.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 Особо хочется отметить театральные зоны. В них имеется всё необходимое для театрализованной деятельности и игр: декорации для настольного театра, различные куклы для театров и всевозможные игры для театров. 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Почти все имеющиеся пособия сделаны руками педагогов и соответствуют предъявленным к ним требованиям.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льга\Рабочий стол\Фотографии детского сада\лицензирование\9\CIMG29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88640"/>
            <a:ext cx="4221682" cy="3166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Ольга\Рабочий стол\Фотографии детского сада\лицензирование\9\DSC037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2954702" cy="3939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Ольга\Рабочий стол\Фотографии детского сада\лицензирование\9\DSC037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1844" y="3500438"/>
            <a:ext cx="3841186" cy="2880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Ольга\Рабочий стол\Фотографии детского сада\лицензирование\9\DSC037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573016"/>
            <a:ext cx="4176464" cy="3132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3643314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+mn-lt"/>
              </a:rPr>
              <a:t>	Детский сад является не только учреждением, реализующим образовательные услуги, осуществляющим процессы воспитания, развития и обучения детей, но и культурно-развивающим и </a:t>
            </a:r>
            <a:r>
              <a:rPr lang="ru-RU" sz="2400" dirty="0" err="1" smtClean="0">
                <a:latin typeface="+mn-lt"/>
              </a:rPr>
              <a:t>досуговым</a:t>
            </a:r>
            <a:r>
              <a:rPr lang="ru-RU" sz="2400" dirty="0" smtClean="0">
                <a:latin typeface="+mn-lt"/>
              </a:rPr>
              <a:t> центром для детей дошкольного возраста.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 Согласно программы, мы проводим с детьми все виды </a:t>
            </a:r>
            <a:r>
              <a:rPr lang="ru-RU" sz="2400" dirty="0" err="1" smtClean="0">
                <a:latin typeface="+mn-lt"/>
              </a:rPr>
              <a:t>культурно-досуговой</a:t>
            </a:r>
            <a:r>
              <a:rPr lang="ru-RU" sz="2400" dirty="0" smtClean="0">
                <a:latin typeface="+mn-lt"/>
              </a:rPr>
              <a:t> деятельности: отдых, развлечения, праздники, самообразование и творчество.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 В нашем ДОУ </a:t>
            </a:r>
            <a:r>
              <a:rPr lang="ru-RU" sz="2400" dirty="0" err="1" smtClean="0">
                <a:latin typeface="+mn-lt"/>
              </a:rPr>
              <a:t>культурно-досуговая</a:t>
            </a:r>
            <a:r>
              <a:rPr lang="ru-RU" sz="2400" dirty="0" smtClean="0">
                <a:latin typeface="+mn-lt"/>
              </a:rPr>
              <a:t> деятельность детей стала постоянной заботой взрослых – работников детского сада и родителей.</a:t>
            </a:r>
            <a:endParaRPr lang="ru-RU" sz="2400" dirty="0">
              <a:latin typeface="+mn-lt"/>
            </a:endParaRPr>
          </a:p>
        </p:txBody>
      </p:sp>
      <p:pic>
        <p:nvPicPr>
          <p:cNvPr id="6146" name="Picture 2" descr="C:\Documents and Settings\Ольга\Рабочий стол\Фотографии детского сада\лицензирование\12\DSC016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643314"/>
            <a:ext cx="3630618" cy="2722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Documents and Settings\Ольга\Рабочий стол\Фотографии детского сада\лицензирование\12\DSC033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643314"/>
            <a:ext cx="3643338" cy="2732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Ольга\Рабочий стол\Фотографии детского сада\лицензирование\12\DSC021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3702056" cy="2776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Documents and Settings\Ольга\Рабочий стол\Фотографии детского сада\лицензирование\12\DSC026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714752"/>
            <a:ext cx="3786214" cy="2839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Documents and Settings\Ольга\Рабочий стол\Фотографии детского сада\лицензирование\12\DSC028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85728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C:\Documents and Settings\Ольга\Рабочий стол\Фотографии детского сада\лицензирование\12\DSC033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3786190"/>
            <a:ext cx="3630618" cy="2722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C:\Documents and Settings\Ольга\Рабочий стол\Фотографии детского сада\лицензирование\12\IMG_01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1928802"/>
            <a:ext cx="3716503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12858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	Для сохранения и укрепления физического и психического развития детей в нашем ДОУ проводится следующая система физкультурно-оздоровительных мероприятий:</a:t>
            </a:r>
            <a:endParaRPr lang="ru-RU" sz="2400" dirty="0"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397000"/>
          <a:ext cx="8572560" cy="5123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  <a:gridCol w="4286280"/>
              </a:tblGrid>
              <a:tr h="65583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Выполнение</a:t>
                      </a:r>
                      <a:endParaRPr lang="ru-RU" dirty="0"/>
                    </a:p>
                  </a:txBody>
                  <a:tcPr/>
                </a:tc>
              </a:tr>
              <a:tr h="655839">
                <a:tc>
                  <a:txBody>
                    <a:bodyPr/>
                    <a:lstStyle/>
                    <a:p>
                      <a:r>
                        <a:rPr lang="ru-RU" dirty="0" smtClean="0"/>
                        <a:t>1. Утренняя гимнастика.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Ежедневно во всех группах.</a:t>
                      </a:r>
                      <a:endParaRPr lang="ru-RU" dirty="0"/>
                    </a:p>
                  </a:txBody>
                  <a:tcPr/>
                </a:tc>
              </a:tr>
              <a:tr h="655839">
                <a:tc>
                  <a:txBody>
                    <a:bodyPr/>
                    <a:lstStyle/>
                    <a:p>
                      <a:r>
                        <a:rPr lang="ru-RU" dirty="0" smtClean="0"/>
                        <a:t>2. Физкультминутки на занятиях.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 занятиях во всех группах, ежедневно.</a:t>
                      </a:r>
                      <a:endParaRPr lang="ru-RU" dirty="0"/>
                    </a:p>
                  </a:txBody>
                  <a:tcPr/>
                </a:tc>
              </a:tr>
              <a:tr h="655839">
                <a:tc>
                  <a:txBody>
                    <a:bodyPr/>
                    <a:lstStyle/>
                    <a:p>
                      <a:r>
                        <a:rPr lang="ru-RU" dirty="0" smtClean="0"/>
                        <a:t>3. Массаж стоп.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Ежедневно после сна в кроватках, со 2 младшей группы.</a:t>
                      </a:r>
                      <a:endParaRPr lang="ru-RU" dirty="0"/>
                    </a:p>
                  </a:txBody>
                  <a:tcPr/>
                </a:tc>
              </a:tr>
              <a:tr h="655839">
                <a:tc>
                  <a:txBody>
                    <a:bodyPr/>
                    <a:lstStyle/>
                    <a:p>
                      <a:r>
                        <a:rPr lang="ru-RU" dirty="0" smtClean="0"/>
                        <a:t>4. Физкультурные досуги.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раз в месяц.</a:t>
                      </a:r>
                      <a:endParaRPr lang="ru-RU" dirty="0"/>
                    </a:p>
                  </a:txBody>
                  <a:tcPr/>
                </a:tc>
              </a:tr>
              <a:tr h="655839">
                <a:tc>
                  <a:txBody>
                    <a:bodyPr/>
                    <a:lstStyle/>
                    <a:p>
                      <a:r>
                        <a:rPr lang="ru-RU" dirty="0" smtClean="0"/>
                        <a:t>5. Спортивные праздники.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раз в год.</a:t>
                      </a:r>
                      <a:endParaRPr lang="ru-RU" dirty="0"/>
                    </a:p>
                  </a:txBody>
                  <a:tcPr/>
                </a:tc>
              </a:tr>
              <a:tr h="655839">
                <a:tc>
                  <a:txBody>
                    <a:bodyPr/>
                    <a:lstStyle/>
                    <a:p>
                      <a:r>
                        <a:rPr lang="ru-RU" dirty="0" smtClean="0"/>
                        <a:t>6. </a:t>
                      </a:r>
                      <a:r>
                        <a:rPr lang="ru-RU" dirty="0" err="1" smtClean="0"/>
                        <a:t>Коррегирующая</a:t>
                      </a:r>
                      <a:r>
                        <a:rPr lang="ru-RU" dirty="0" smtClean="0"/>
                        <a:t> гимнастика (для глаз, дыхательная, пальчиковая).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Ежедневно для глаз во всех группах, дыхательная – на физкультурных и музыкальных занятиях, пальчиковая – на занятиях и в повседневной жизни.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48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785794"/>
          <a:ext cx="8572560" cy="5214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  <a:gridCol w="4286280"/>
              </a:tblGrid>
              <a:tr h="6241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Выполнение</a:t>
                      </a:r>
                      <a:endParaRPr lang="ru-RU" dirty="0"/>
                    </a:p>
                  </a:txBody>
                  <a:tcPr/>
                </a:tc>
              </a:tr>
              <a:tr h="655839">
                <a:tc>
                  <a:txBody>
                    <a:bodyPr/>
                    <a:lstStyle/>
                    <a:p>
                      <a:r>
                        <a:rPr lang="ru-RU" dirty="0" smtClean="0"/>
                        <a:t>7. Каникулы здоровья.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раза в год.</a:t>
                      </a:r>
                      <a:endParaRPr lang="ru-RU" dirty="0"/>
                    </a:p>
                  </a:txBody>
                  <a:tcPr/>
                </a:tc>
              </a:tr>
              <a:tr h="655839">
                <a:tc>
                  <a:txBody>
                    <a:bodyPr/>
                    <a:lstStyle/>
                    <a:p>
                      <a:r>
                        <a:rPr lang="ru-RU" dirty="0" smtClean="0"/>
                        <a:t>8. Ингаляции.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 назначению врача.</a:t>
                      </a:r>
                      <a:endParaRPr lang="ru-RU" dirty="0"/>
                    </a:p>
                  </a:txBody>
                  <a:tcPr/>
                </a:tc>
              </a:tr>
              <a:tr h="655839">
                <a:tc>
                  <a:txBody>
                    <a:bodyPr/>
                    <a:lstStyle/>
                    <a:p>
                      <a:r>
                        <a:rPr lang="ru-RU" dirty="0" smtClean="0"/>
                        <a:t>9. Физкультурные занятия.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 2 раза в неделю во всех группах.</a:t>
                      </a:r>
                      <a:endParaRPr lang="ru-RU" dirty="0"/>
                    </a:p>
                  </a:txBody>
                  <a:tcPr/>
                </a:tc>
              </a:tr>
              <a:tr h="655839">
                <a:tc>
                  <a:txBody>
                    <a:bodyPr/>
                    <a:lstStyle/>
                    <a:p>
                      <a:r>
                        <a:rPr lang="ru-RU" dirty="0" smtClean="0"/>
                        <a:t>10. Физкультурные занятия</a:t>
                      </a:r>
                      <a:r>
                        <a:rPr lang="ru-RU" baseline="0" dirty="0" smtClean="0"/>
                        <a:t> на воздухе.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тёплое время года.</a:t>
                      </a:r>
                      <a:endParaRPr lang="ru-RU" dirty="0"/>
                    </a:p>
                  </a:txBody>
                  <a:tcPr/>
                </a:tc>
              </a:tr>
              <a:tr h="655839">
                <a:tc>
                  <a:txBody>
                    <a:bodyPr/>
                    <a:lstStyle/>
                    <a:p>
                      <a:r>
                        <a:rPr lang="ru-RU" dirty="0" smtClean="0"/>
                        <a:t>11. Гимнастика пробуждения.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Ежедневно во всех группах.</a:t>
                      </a:r>
                      <a:endParaRPr lang="ru-RU" dirty="0"/>
                    </a:p>
                  </a:txBody>
                  <a:tcPr/>
                </a:tc>
              </a:tr>
              <a:tr h="655839">
                <a:tc>
                  <a:txBody>
                    <a:bodyPr/>
                    <a:lstStyle/>
                    <a:p>
                      <a:r>
                        <a:rPr lang="ru-RU" dirty="0" smtClean="0"/>
                        <a:t>12. Подвижные игры.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 прогулках и в группах ежедневно.</a:t>
                      </a:r>
                      <a:endParaRPr lang="ru-RU" dirty="0"/>
                    </a:p>
                  </a:txBody>
                  <a:tcPr/>
                </a:tc>
              </a:tr>
              <a:tr h="655839">
                <a:tc>
                  <a:txBody>
                    <a:bodyPr/>
                    <a:lstStyle/>
                    <a:p>
                      <a:r>
                        <a:rPr lang="ru-RU" dirty="0" smtClean="0"/>
                        <a:t>13. </a:t>
                      </a:r>
                      <a:r>
                        <a:rPr lang="ru-RU" dirty="0" err="1" smtClean="0"/>
                        <a:t>Витамино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и фито терапия.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Ежедневно и по </a:t>
                      </a:r>
                      <a:r>
                        <a:rPr lang="ru-RU" dirty="0" err="1" smtClean="0"/>
                        <a:t>эпид</a:t>
                      </a:r>
                      <a:r>
                        <a:rPr lang="ru-RU" dirty="0" smtClean="0"/>
                        <a:t>. обстановке.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236854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	</a:t>
            </a:r>
            <a:r>
              <a:rPr lang="ru-RU" sz="2800" dirty="0" smtClean="0">
                <a:latin typeface="+mn-lt"/>
              </a:rPr>
              <a:t>В детском саду имеются музыкальный и физкультурный залы, методический кабинет, плавательный бассейн, кабинет логопеда, кабинет медсестры и пищеблок. 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26" name="Picture 2" descr="C:\Documents and Settings\Ольга\Рабочий стол\Фотографии детского сада\лицензирование\3\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00306"/>
            <a:ext cx="3857652" cy="289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Ольга\Рабочий стол\Фотографии детского сада\лицензирование\3\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643314"/>
            <a:ext cx="3844932" cy="2883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8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28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Ольга\Рабочий стол\Фотографии детского сада\лицензирование\17\DSC03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89"/>
            <a:ext cx="4142264" cy="3106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Documents and Settings\Ольга\Рабочий стол\Фотографии детского сада\лицензирование\17\DSC032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0386" y="285728"/>
            <a:ext cx="4095018" cy="3071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Documents and Settings\Ольга\Рабочий стол\Фотографии детского сада\лицензирование\17\DSC032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01008"/>
            <a:ext cx="4002048" cy="3001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C:\Documents and Settings\Ольга\Рабочий стол\Фотографии детского сада\лицензирование\17\DSC032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198" y="3501008"/>
            <a:ext cx="4071206" cy="3053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Documents and Settings\Ольга\Рабочий стол\Фотографии детского сада\лицензирование\17\DSC03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786058"/>
            <a:ext cx="5000660" cy="3750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C:\Documents and Settings\Ольга\Рабочий стол\Фотографии детского сада\лицензирование\17\DSC033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4857784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715436" cy="3143272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 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 </a:t>
            </a:r>
            <a:endParaRPr lang="ru-RU" sz="2400" dirty="0">
              <a:latin typeface="+mn-lt"/>
            </a:endParaRPr>
          </a:p>
        </p:txBody>
      </p:sp>
      <p:pic>
        <p:nvPicPr>
          <p:cNvPr id="10242" name="Picture 2" descr="C:\Documents and Settings\Ольга\Рабочий стол\Фотографии детского сада\лицензирование\16\DSC033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571480"/>
            <a:ext cx="4476781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Documents and Settings\Ольга\Рабочий стол\Фотографии детского сада\лицензирование\16\DSC033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857496"/>
            <a:ext cx="4667282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Ольга\Рабочий стол\Фотографии детского сада\лицензирование\16\DSC033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-63142"/>
            <a:ext cx="3929090" cy="2946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C:\Documents and Settings\Ольга\Рабочий стол\Фотографии детского сада\лицензирование\16\DSC03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0"/>
            <a:ext cx="3857620" cy="2893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C:\Documents and Settings\Ольга\Рабочий стол\Фотографии детского сада\лицензирование\16\DSC034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286124"/>
            <a:ext cx="400052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9" name="Picture 5" descr="C:\Documents and Settings\Ольга\Рабочий стол\Фотографии детского сада\лицензирование\16\DSC034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429000"/>
            <a:ext cx="3929090" cy="2946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86874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В детском саду проводятся следующие закаливающие мероприятия:</a:t>
            </a:r>
            <a:endParaRPr lang="ru-RU" sz="2400" dirty="0"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1142984"/>
          <a:ext cx="8572560" cy="5214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  <a:gridCol w="4286280"/>
              </a:tblGrid>
              <a:tr h="6241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Выполнение</a:t>
                      </a:r>
                      <a:endParaRPr lang="ru-RU" dirty="0"/>
                    </a:p>
                  </a:txBody>
                  <a:tcPr/>
                </a:tc>
              </a:tr>
              <a:tr h="655839">
                <a:tc>
                  <a:txBody>
                    <a:bodyPr/>
                    <a:lstStyle/>
                    <a:p>
                      <a:r>
                        <a:rPr lang="ru-RU" dirty="0" smtClean="0"/>
                        <a:t>1. Полоскание рта после еды.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После каждого приёма пищи со 2 младшей группы, ежедневно.</a:t>
                      </a:r>
                      <a:endParaRPr lang="ru-RU" dirty="0"/>
                    </a:p>
                  </a:txBody>
                  <a:tcPr/>
                </a:tc>
              </a:tr>
              <a:tr h="655839">
                <a:tc>
                  <a:txBody>
                    <a:bodyPr/>
                    <a:lstStyle/>
                    <a:p>
                      <a:r>
                        <a:rPr lang="ru-RU" dirty="0" smtClean="0"/>
                        <a:t>2. Игры с водой.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летний период.</a:t>
                      </a:r>
                      <a:endParaRPr lang="ru-RU" dirty="0"/>
                    </a:p>
                  </a:txBody>
                  <a:tcPr/>
                </a:tc>
              </a:tr>
              <a:tr h="655839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r>
                        <a:rPr lang="ru-RU" baseline="0" dirty="0" smtClean="0"/>
                        <a:t> Ходьба по массажной и топтание по мокрой дорожкам.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Ежедневно с 1 младшей группы, после сна или перед сном.</a:t>
                      </a:r>
                      <a:endParaRPr lang="ru-RU" dirty="0"/>
                    </a:p>
                  </a:txBody>
                  <a:tcPr/>
                </a:tc>
              </a:tr>
              <a:tr h="655839">
                <a:tc>
                  <a:txBody>
                    <a:bodyPr/>
                    <a:lstStyle/>
                    <a:p>
                      <a:r>
                        <a:rPr lang="ru-RU" dirty="0" smtClean="0"/>
                        <a:t>4. Пребывание в группе в облегчённой одежде.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течение года со 2 младшей группы.</a:t>
                      </a:r>
                      <a:endParaRPr lang="ru-RU" dirty="0"/>
                    </a:p>
                  </a:txBody>
                  <a:tcPr/>
                </a:tc>
              </a:tr>
              <a:tr h="655839">
                <a:tc>
                  <a:txBody>
                    <a:bodyPr/>
                    <a:lstStyle/>
                    <a:p>
                      <a:r>
                        <a:rPr lang="ru-RU" dirty="0" smtClean="0"/>
                        <a:t>5. Соответствующая одежда для улицы.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течение года во всех группах.</a:t>
                      </a:r>
                      <a:endParaRPr lang="ru-RU" dirty="0"/>
                    </a:p>
                  </a:txBody>
                  <a:tcPr/>
                </a:tc>
              </a:tr>
              <a:tr h="655839">
                <a:tc>
                  <a:txBody>
                    <a:bodyPr/>
                    <a:lstStyle/>
                    <a:p>
                      <a:r>
                        <a:rPr lang="ru-RU" dirty="0" smtClean="0"/>
                        <a:t>6. Хождение босиком на физкультурных занятиях, до и после сна.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течение года во всех группах.</a:t>
                      </a:r>
                      <a:endParaRPr lang="ru-RU" dirty="0"/>
                    </a:p>
                  </a:txBody>
                  <a:tcPr/>
                </a:tc>
              </a:tr>
              <a:tr h="655839">
                <a:tc>
                  <a:txBody>
                    <a:bodyPr/>
                    <a:lstStyle/>
                    <a:p>
                      <a:r>
                        <a:rPr lang="ru-RU" dirty="0" smtClean="0"/>
                        <a:t>7. Прогулки 2 раза в день.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течение года.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4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214291"/>
          <a:ext cx="8572560" cy="6045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  <a:gridCol w="4286280"/>
              </a:tblGrid>
              <a:tr h="60159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Выполнение</a:t>
                      </a:r>
                      <a:endParaRPr lang="ru-RU" dirty="0"/>
                    </a:p>
                  </a:txBody>
                  <a:tcPr/>
                </a:tc>
              </a:tr>
              <a:tr h="500189">
                <a:tc>
                  <a:txBody>
                    <a:bodyPr/>
                    <a:lstStyle/>
                    <a:p>
                      <a:r>
                        <a:rPr lang="ru-RU" dirty="0" smtClean="0"/>
                        <a:t>8. Сон с доступом воздуха.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течение года.</a:t>
                      </a:r>
                      <a:endParaRPr lang="ru-RU" dirty="0"/>
                    </a:p>
                  </a:txBody>
                  <a:tcPr/>
                </a:tc>
              </a:tr>
              <a:tr h="556618">
                <a:tc>
                  <a:txBody>
                    <a:bodyPr/>
                    <a:lstStyle/>
                    <a:p>
                      <a:r>
                        <a:rPr lang="ru-RU" dirty="0" smtClean="0"/>
                        <a:t>9. Гимнастика пробуждения.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течение года, во </a:t>
                      </a:r>
                      <a:r>
                        <a:rPr lang="ru-RU" smtClean="0"/>
                        <a:t>всех группах.</a:t>
                      </a:r>
                      <a:endParaRPr lang="ru-RU" dirty="0"/>
                    </a:p>
                  </a:txBody>
                  <a:tcPr/>
                </a:tc>
              </a:tr>
              <a:tr h="632184">
                <a:tc>
                  <a:txBody>
                    <a:bodyPr/>
                    <a:lstStyle/>
                    <a:p>
                      <a:r>
                        <a:rPr lang="ru-RU" dirty="0" smtClean="0"/>
                        <a:t>10. Одностороннее</a:t>
                      </a:r>
                      <a:r>
                        <a:rPr lang="ru-RU" baseline="0" dirty="0" smtClean="0"/>
                        <a:t> проветривание.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 всех группах, соответственно режиму проветривания.</a:t>
                      </a:r>
                      <a:endParaRPr lang="ru-RU" dirty="0"/>
                    </a:p>
                  </a:txBody>
                  <a:tcPr/>
                </a:tc>
              </a:tr>
              <a:tr h="463869">
                <a:tc>
                  <a:txBody>
                    <a:bodyPr/>
                    <a:lstStyle/>
                    <a:p>
                      <a:r>
                        <a:rPr lang="ru-RU" dirty="0" smtClean="0"/>
                        <a:t>11. Сквозное проветривание.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 всех группах, в отсутствие детей.</a:t>
                      </a:r>
                      <a:endParaRPr lang="ru-RU" dirty="0"/>
                    </a:p>
                  </a:txBody>
                  <a:tcPr/>
                </a:tc>
              </a:tr>
              <a:tr h="482029">
                <a:tc>
                  <a:txBody>
                    <a:bodyPr/>
                    <a:lstStyle/>
                    <a:p>
                      <a:r>
                        <a:rPr lang="ru-RU" dirty="0" smtClean="0"/>
                        <a:t>12. Воздушные ванны.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 всех группах, ежедневно.</a:t>
                      </a:r>
                      <a:endParaRPr lang="ru-RU" dirty="0"/>
                    </a:p>
                  </a:txBody>
                  <a:tcPr/>
                </a:tc>
              </a:tr>
              <a:tr h="482029">
                <a:tc>
                  <a:txBody>
                    <a:bodyPr/>
                    <a:lstStyle/>
                    <a:p>
                      <a:r>
                        <a:rPr lang="ru-RU" dirty="0" smtClean="0"/>
                        <a:t>13. Солнечные ванны.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Лето, осень.</a:t>
                      </a:r>
                      <a:endParaRPr lang="ru-RU" dirty="0"/>
                    </a:p>
                  </a:txBody>
                  <a:tcPr/>
                </a:tc>
              </a:tr>
              <a:tr h="632184">
                <a:tc>
                  <a:txBody>
                    <a:bodyPr/>
                    <a:lstStyle/>
                    <a:p>
                      <a:r>
                        <a:rPr lang="ru-RU" dirty="0" smtClean="0"/>
                        <a:t>14. Умывание в течение дня прохладной водой.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 всех группах, ежедневно.</a:t>
                      </a:r>
                      <a:endParaRPr lang="ru-RU" dirty="0"/>
                    </a:p>
                  </a:txBody>
                  <a:tcPr/>
                </a:tc>
              </a:tr>
              <a:tr h="632184">
                <a:tc>
                  <a:txBody>
                    <a:bodyPr/>
                    <a:lstStyle/>
                    <a:p>
                      <a:r>
                        <a:rPr lang="ru-RU" dirty="0" smtClean="0"/>
                        <a:t>15.</a:t>
                      </a:r>
                      <a:r>
                        <a:rPr lang="ru-RU" baseline="0" dirty="0" smtClean="0"/>
                        <a:t> Мытьё рук до локтей, после сна.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течение года со 2 младшей группы.</a:t>
                      </a:r>
                      <a:endParaRPr lang="ru-RU" dirty="0"/>
                    </a:p>
                  </a:txBody>
                  <a:tcPr/>
                </a:tc>
              </a:tr>
              <a:tr h="573492">
                <a:tc>
                  <a:txBody>
                    <a:bodyPr/>
                    <a:lstStyle/>
                    <a:p>
                      <a:r>
                        <a:rPr lang="ru-RU" dirty="0" smtClean="0"/>
                        <a:t>16. Беседы с детьми о здоровье.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 средней группы</a:t>
                      </a:r>
                      <a:endParaRPr lang="ru-RU" dirty="0"/>
                    </a:p>
                  </a:txBody>
                  <a:tcPr/>
                </a:tc>
              </a:tr>
              <a:tr h="473516">
                <a:tc>
                  <a:txBody>
                    <a:bodyPr/>
                    <a:lstStyle/>
                    <a:p>
                      <a:r>
                        <a:rPr lang="ru-RU" dirty="0" smtClean="0"/>
                        <a:t>17. Привитие КГН.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 раннего</a:t>
                      </a:r>
                      <a:r>
                        <a:rPr lang="ru-RU" baseline="0" dirty="0" smtClean="0"/>
                        <a:t> возраста</a:t>
                      </a:r>
                      <a:r>
                        <a:rPr lang="ru-RU" dirty="0" smtClean="0"/>
                        <a:t> ежедневно.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Формы и виды работы с семьёй:</a:t>
            </a:r>
            <a:endParaRPr lang="ru-RU" sz="32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714348" y="3143248"/>
            <a:ext cx="3143272" cy="857256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Интерактивная</a:t>
            </a:r>
            <a:endParaRPr lang="ru-RU" sz="2400" dirty="0"/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5143504" y="785794"/>
            <a:ext cx="3786214" cy="571504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Анкетирование</a:t>
            </a:r>
            <a:endParaRPr lang="ru-RU" sz="2400" dirty="0"/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5143504" y="1643050"/>
            <a:ext cx="3786214" cy="571504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«Круглый стол»</a:t>
            </a:r>
            <a:endParaRPr lang="ru-RU" sz="2400" dirty="0"/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5143504" y="2500306"/>
            <a:ext cx="3786214" cy="571504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Конференция</a:t>
            </a:r>
            <a:endParaRPr lang="ru-RU" sz="2400" dirty="0"/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5143504" y="3357562"/>
            <a:ext cx="3786214" cy="571504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Консультация специалиста</a:t>
            </a:r>
            <a:endParaRPr lang="ru-RU" sz="2400" dirty="0"/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5214942" y="4214818"/>
            <a:ext cx="3714776" cy="571504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Тестирование</a:t>
            </a:r>
            <a:endParaRPr lang="ru-RU" sz="2400" dirty="0"/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214942" y="5072074"/>
            <a:ext cx="3714776" cy="571504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Индивидуальная беседа</a:t>
            </a:r>
            <a:endParaRPr lang="ru-RU" sz="2400" dirty="0"/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5214942" y="6000768"/>
            <a:ext cx="3714776" cy="571504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Семейный клуб</a:t>
            </a:r>
            <a:endParaRPr lang="ru-RU" sz="2400" dirty="0"/>
          </a:p>
        </p:txBody>
      </p:sp>
      <p:cxnSp>
        <p:nvCxnSpPr>
          <p:cNvPr id="14" name="Прямая соединительная линия 13"/>
          <p:cNvCxnSpPr>
            <a:stCxn id="5" idx="0"/>
            <a:endCxn id="6" idx="2"/>
          </p:cNvCxnSpPr>
          <p:nvPr/>
        </p:nvCxnSpPr>
        <p:spPr>
          <a:xfrm flipV="1">
            <a:off x="3857620" y="1071546"/>
            <a:ext cx="1285884" cy="250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5" idx="0"/>
            <a:endCxn id="7" idx="2"/>
          </p:cNvCxnSpPr>
          <p:nvPr/>
        </p:nvCxnSpPr>
        <p:spPr>
          <a:xfrm flipV="1">
            <a:off x="3857620" y="1928802"/>
            <a:ext cx="1285884" cy="1643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5" idx="0"/>
            <a:endCxn id="8" idx="2"/>
          </p:cNvCxnSpPr>
          <p:nvPr/>
        </p:nvCxnSpPr>
        <p:spPr>
          <a:xfrm flipV="1">
            <a:off x="3857620" y="2786058"/>
            <a:ext cx="1285884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5" idx="0"/>
            <a:endCxn id="9" idx="2"/>
          </p:cNvCxnSpPr>
          <p:nvPr/>
        </p:nvCxnSpPr>
        <p:spPr>
          <a:xfrm>
            <a:off x="3857620" y="3571876"/>
            <a:ext cx="128588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5" idx="0"/>
            <a:endCxn id="10" idx="2"/>
          </p:cNvCxnSpPr>
          <p:nvPr/>
        </p:nvCxnSpPr>
        <p:spPr>
          <a:xfrm>
            <a:off x="3857620" y="3571876"/>
            <a:ext cx="1357322" cy="928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5" idx="0"/>
            <a:endCxn id="11" idx="2"/>
          </p:cNvCxnSpPr>
          <p:nvPr/>
        </p:nvCxnSpPr>
        <p:spPr>
          <a:xfrm>
            <a:off x="3857620" y="3571876"/>
            <a:ext cx="1357322" cy="1785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5" idx="0"/>
            <a:endCxn id="12" idx="2"/>
          </p:cNvCxnSpPr>
          <p:nvPr/>
        </p:nvCxnSpPr>
        <p:spPr>
          <a:xfrm>
            <a:off x="3857620" y="3571876"/>
            <a:ext cx="1357322" cy="2714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льга\Рабочий стол\Фотографии детского сада\лицензирование\13\DSC005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3702056" cy="2776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Ольга\Рабочий стол\Фотографии детского сада\лицензирование\13\DSC005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57166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Ольга\Рабочий стол\Фотографии детского сада\лицензирование\13\DSC007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500438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Ольга\Рабочий стол\Фотографии детского сада\лицензирование\13\сканирование0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571876"/>
            <a:ext cx="388966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Формы и виды работы с семьёй:</a:t>
            </a:r>
            <a:endParaRPr lang="ru-RU" sz="32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714348" y="3143248"/>
            <a:ext cx="3143272" cy="857256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Традиционная</a:t>
            </a:r>
            <a:endParaRPr lang="ru-RU" sz="2400" dirty="0"/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5143504" y="785794"/>
            <a:ext cx="3786214" cy="571504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Родительское собрание</a:t>
            </a:r>
            <a:endParaRPr lang="ru-RU" sz="2400" dirty="0"/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5143504" y="1643050"/>
            <a:ext cx="3786214" cy="1285884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Семейное спортивное и интеллектуальное состязание</a:t>
            </a:r>
            <a:endParaRPr lang="ru-RU" sz="2400" dirty="0"/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5143504" y="3214686"/>
            <a:ext cx="3786214" cy="571504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День открытых дверей</a:t>
            </a:r>
            <a:endParaRPr lang="ru-RU" sz="2400" dirty="0"/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5214942" y="4071942"/>
            <a:ext cx="3714776" cy="571504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Творческий конкурс</a:t>
            </a:r>
            <a:endParaRPr lang="ru-RU" sz="2400" dirty="0"/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214942" y="4929198"/>
            <a:ext cx="3714776" cy="1285884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Совместная организация праздника, развлечения и занятия</a:t>
            </a:r>
            <a:endParaRPr lang="ru-RU" sz="2400" dirty="0"/>
          </a:p>
        </p:txBody>
      </p:sp>
      <p:cxnSp>
        <p:nvCxnSpPr>
          <p:cNvPr id="14" name="Прямая соединительная линия 13"/>
          <p:cNvCxnSpPr>
            <a:stCxn id="5" idx="0"/>
            <a:endCxn id="6" idx="2"/>
          </p:cNvCxnSpPr>
          <p:nvPr/>
        </p:nvCxnSpPr>
        <p:spPr>
          <a:xfrm flipV="1">
            <a:off x="3857620" y="1071546"/>
            <a:ext cx="1285884" cy="250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5" idx="0"/>
            <a:endCxn id="7" idx="2"/>
          </p:cNvCxnSpPr>
          <p:nvPr/>
        </p:nvCxnSpPr>
        <p:spPr>
          <a:xfrm flipV="1">
            <a:off x="3857620" y="2285992"/>
            <a:ext cx="1285884" cy="1285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5" idx="0"/>
            <a:endCxn id="9" idx="2"/>
          </p:cNvCxnSpPr>
          <p:nvPr/>
        </p:nvCxnSpPr>
        <p:spPr>
          <a:xfrm flipV="1">
            <a:off x="3857620" y="3500438"/>
            <a:ext cx="128588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5" idx="0"/>
            <a:endCxn id="10" idx="2"/>
          </p:cNvCxnSpPr>
          <p:nvPr/>
        </p:nvCxnSpPr>
        <p:spPr>
          <a:xfrm>
            <a:off x="3857620" y="3571876"/>
            <a:ext cx="1357322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5" idx="0"/>
            <a:endCxn id="11" idx="2"/>
          </p:cNvCxnSpPr>
          <p:nvPr/>
        </p:nvCxnSpPr>
        <p:spPr>
          <a:xfrm>
            <a:off x="3857620" y="3571876"/>
            <a:ext cx="1357322" cy="2000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Ольга\Рабочий стол\Фотографии детского сада\лицензирование\14\DSC016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285728"/>
            <a:ext cx="3999007" cy="2999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Ольга\Рабочий стол\Фотографии детского сада\лицензирование\14\DSC019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0210" y="285728"/>
            <a:ext cx="3999008" cy="2999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Ольга\Рабочий стол\Фотографии детского сада\лицензирование\14\DSC03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01008"/>
            <a:ext cx="4032448" cy="3024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Documents and Settings\Ольга\Рабочий стол\Фотографии детского сада\лицензирование\14\DSC031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429000"/>
            <a:ext cx="4073486" cy="3055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Ольга\Рабочий стол\Фотографии детского сада\лицензирование\3\DSC036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3214710" cy="241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Ольга\Рабочий стол\Фотографии детского сада\лицензирование\3\DSC036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14290"/>
            <a:ext cx="3214710" cy="241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Ольга\Рабочий стол\Фотографии детского сада\лицензирование\3\DSC036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143380"/>
            <a:ext cx="3214709" cy="2411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Ольга\Рабочий стол\Фотографии детского сада\лицензирование\3\DSC036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4143380"/>
            <a:ext cx="3214710" cy="241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Ольга\Рабочий стол\Фотографии детского сада\лицензирование\3\DSC0369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2285992"/>
            <a:ext cx="3214710" cy="241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C:\Documents and Settings\Ученик\Local Settings\Temporary Internet Files\Content.IE5\P506G6TF\MCj0290682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58" y="285728"/>
            <a:ext cx="1288834" cy="106665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Ольга\Рабочий стол\Фотографии детского сада\лицензирование\14\сканирование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3879982" cy="2911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Documents and Settings\Ольга\Рабочий стол\Фотографии детского сада\лицензирование\14\сканирование0002.jpg"/>
          <p:cNvPicPr/>
          <p:nvPr/>
        </p:nvPicPr>
        <p:blipFill>
          <a:blip r:embed="rId3" cstate="print"/>
          <a:srcRect b="12286"/>
          <a:stretch>
            <a:fillRect/>
          </a:stretch>
        </p:blipFill>
        <p:spPr bwMode="auto">
          <a:xfrm>
            <a:off x="4716016" y="332656"/>
            <a:ext cx="4087495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Documents and Settings\Ольга\Рабочий стол\Фотографии детского сада\лицензирование\14\сканирование0004.jpg"/>
          <p:cNvPicPr/>
          <p:nvPr/>
        </p:nvPicPr>
        <p:blipFill>
          <a:blip r:embed="rId4" cstate="print"/>
          <a:srcRect b="9815"/>
          <a:stretch>
            <a:fillRect/>
          </a:stretch>
        </p:blipFill>
        <p:spPr bwMode="auto">
          <a:xfrm>
            <a:off x="2483768" y="3356992"/>
            <a:ext cx="417869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Формы и виды работы с семьёй:</a:t>
            </a:r>
            <a:endParaRPr lang="ru-RU" sz="32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714348" y="3143248"/>
            <a:ext cx="3143272" cy="857256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Просветительская</a:t>
            </a:r>
            <a:endParaRPr lang="ru-RU" sz="2400" dirty="0"/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5143504" y="785794"/>
            <a:ext cx="3786214" cy="571504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Использование СМИ</a:t>
            </a:r>
            <a:endParaRPr lang="ru-RU" sz="2400" dirty="0"/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5143504" y="1643050"/>
            <a:ext cx="3786214" cy="571504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Выпуск бюллетеней</a:t>
            </a:r>
            <a:endParaRPr lang="ru-RU" sz="2400" dirty="0"/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5143504" y="2428868"/>
            <a:ext cx="3786214" cy="571504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Информационный листок</a:t>
            </a:r>
            <a:endParaRPr lang="ru-RU" sz="2400" dirty="0"/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5214942" y="3214686"/>
            <a:ext cx="3714776" cy="571504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Уголок для родителей</a:t>
            </a:r>
            <a:endParaRPr lang="ru-RU" sz="2400" dirty="0"/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214942" y="4071942"/>
            <a:ext cx="3714776" cy="571504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Папка - передвижка</a:t>
            </a:r>
            <a:endParaRPr lang="ru-RU" sz="2400" dirty="0"/>
          </a:p>
        </p:txBody>
      </p:sp>
      <p:cxnSp>
        <p:nvCxnSpPr>
          <p:cNvPr id="14" name="Прямая соединительная линия 13"/>
          <p:cNvCxnSpPr>
            <a:stCxn id="5" idx="0"/>
            <a:endCxn id="6" idx="2"/>
          </p:cNvCxnSpPr>
          <p:nvPr/>
        </p:nvCxnSpPr>
        <p:spPr>
          <a:xfrm flipV="1">
            <a:off x="3857620" y="1071546"/>
            <a:ext cx="1285884" cy="250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5" idx="0"/>
            <a:endCxn id="7" idx="2"/>
          </p:cNvCxnSpPr>
          <p:nvPr/>
        </p:nvCxnSpPr>
        <p:spPr>
          <a:xfrm flipV="1">
            <a:off x="3857620" y="1928802"/>
            <a:ext cx="1285884" cy="1643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5" idx="0"/>
            <a:endCxn id="9" idx="2"/>
          </p:cNvCxnSpPr>
          <p:nvPr/>
        </p:nvCxnSpPr>
        <p:spPr>
          <a:xfrm flipV="1">
            <a:off x="3857620" y="2714620"/>
            <a:ext cx="1285884" cy="857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5" idx="0"/>
            <a:endCxn id="10" idx="2"/>
          </p:cNvCxnSpPr>
          <p:nvPr/>
        </p:nvCxnSpPr>
        <p:spPr>
          <a:xfrm flipV="1">
            <a:off x="3857620" y="3500438"/>
            <a:ext cx="1357322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5" idx="0"/>
            <a:endCxn id="11" idx="2"/>
          </p:cNvCxnSpPr>
          <p:nvPr/>
        </p:nvCxnSpPr>
        <p:spPr>
          <a:xfrm>
            <a:off x="3857620" y="3571876"/>
            <a:ext cx="1357322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с двумя вырезанными противолежащими углами 29"/>
          <p:cNvSpPr/>
          <p:nvPr/>
        </p:nvSpPr>
        <p:spPr>
          <a:xfrm>
            <a:off x="5214942" y="4929198"/>
            <a:ext cx="3714776" cy="571504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Тематическая выставка</a:t>
            </a:r>
            <a:endParaRPr lang="ru-RU" sz="2400" dirty="0"/>
          </a:p>
        </p:txBody>
      </p:sp>
      <p:sp>
        <p:nvSpPr>
          <p:cNvPr id="31" name="Прямоугольник с двумя вырезанными противолежащими углами 30"/>
          <p:cNvSpPr/>
          <p:nvPr/>
        </p:nvSpPr>
        <p:spPr>
          <a:xfrm>
            <a:off x="5214942" y="5786454"/>
            <a:ext cx="3714776" cy="571504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Фотогазета</a:t>
            </a:r>
            <a:endParaRPr lang="ru-RU" sz="2400" dirty="0"/>
          </a:p>
        </p:txBody>
      </p:sp>
      <p:cxnSp>
        <p:nvCxnSpPr>
          <p:cNvPr id="32" name="Прямая соединительная линия 31"/>
          <p:cNvCxnSpPr>
            <a:stCxn id="5" idx="0"/>
            <a:endCxn id="30" idx="2"/>
          </p:cNvCxnSpPr>
          <p:nvPr/>
        </p:nvCxnSpPr>
        <p:spPr>
          <a:xfrm>
            <a:off x="3857620" y="3571876"/>
            <a:ext cx="1357322" cy="1643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5" idx="0"/>
            <a:endCxn id="31" idx="2"/>
          </p:cNvCxnSpPr>
          <p:nvPr/>
        </p:nvCxnSpPr>
        <p:spPr>
          <a:xfrm>
            <a:off x="3857620" y="3571876"/>
            <a:ext cx="1357322" cy="2500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30" grpId="0" animBg="1"/>
      <p:bldP spid="3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715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	Остановимся на нашей инновации – это фотогазета для родителей. Выпускаем её один раз в квартал в течении двух лет, принимают участие в её издании, как педагоги, специалисты, дети, так и родители. </a:t>
            </a:r>
          </a:p>
          <a:p>
            <a:pPr algn="ctr"/>
            <a:r>
              <a:rPr lang="ru-RU" sz="2400" dirty="0" smtClean="0"/>
              <a:t>Редактором является </a:t>
            </a:r>
            <a:r>
              <a:rPr lang="ru-RU" sz="2400" dirty="0" err="1" smtClean="0"/>
              <a:t>С.Г.Точилова</a:t>
            </a:r>
            <a:r>
              <a:rPr lang="ru-RU" sz="2400" dirty="0" smtClean="0"/>
              <a:t>, художником-оформителем </a:t>
            </a:r>
            <a:r>
              <a:rPr lang="ru-RU" sz="2400" dirty="0" err="1" smtClean="0"/>
              <a:t>Ж.А.Криулина</a:t>
            </a:r>
            <a:r>
              <a:rPr lang="ru-RU" sz="2400" dirty="0" smtClean="0"/>
              <a:t>. </a:t>
            </a:r>
          </a:p>
        </p:txBody>
      </p:sp>
      <p:pic>
        <p:nvPicPr>
          <p:cNvPr id="1026" name="Picture 2" descr="C:\Documents and Settings\Ольга\Рабочий стол\Фотографии детского сада\лицензирование\15\DSC036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4306800" cy="323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Ольга\Рабочий стол\Фотографии детского сада\лицензирование\15\DSC037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212976"/>
            <a:ext cx="4431436" cy="3323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Ольга\Рабочий стол\Фотографии детского сада\лицензирование\15\DSC037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070826" cy="3053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Ольга\Рабочий стол\Фотографии детского сада\лицензирование\15\DSC037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8640"/>
            <a:ext cx="4070826" cy="3053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Ольга\Рабочий стол\Фотографии детского сада\лицензирование\15\DSC037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429000"/>
            <a:ext cx="4167977" cy="3125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Documents and Settings\Ольга\Рабочий стол\Фотографии детского сада\лицензирование\15\DSC037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356992"/>
            <a:ext cx="4311613" cy="323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Ольга\Рабочий стол\Фотографии детского сада\лицензирование\15\DSC037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57203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Ольга\Рабочий стол\Фотографии детского сада\лицензирование\15\DSC037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857496"/>
            <a:ext cx="4643470" cy="3482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D:\Документы\Мои рисунки\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32656"/>
            <a:ext cx="2019304" cy="1682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	Достижением работы в совместных проектах педагогов и родителей с детьми является наличие грамот, вручённых за призовые места в различных номинациях.</a:t>
            </a:r>
          </a:p>
        </p:txBody>
      </p:sp>
      <p:pic>
        <p:nvPicPr>
          <p:cNvPr id="1026" name="Picture 2" descr="C:\Users\1\Desktop\Новая папка (2)\DSC047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3528392" cy="5265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1\Desktop\Новая папка (2)\DSC047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340768"/>
            <a:ext cx="3672408" cy="5155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Новая папка (2)\DSC047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3025595" cy="4392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1\Desktop\Новая папка (2)\DSC047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88640"/>
            <a:ext cx="3168352" cy="4707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1\Desktop\Новая папка (2)\DSC047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772816"/>
            <a:ext cx="3321129" cy="475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Новая папка (2)\DSC04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003530" cy="5598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1\Desktop\Новая папка (2)\DSC04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0079" y="1052736"/>
            <a:ext cx="3828389" cy="5515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715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	Посещение всех мероприятий помогает родителям преодолеть собственный авторитаризм и увидеть мир с позиции ребёнка, относиться к нему как к равному, понимать, что нельзя сравнивать его с другими детьми, понять сильные и слабые стороны ребёнка и учитывать их, проявляя интерес к его делам и быть готовым к эмоциональной поддержке.</a:t>
            </a:r>
          </a:p>
        </p:txBody>
      </p:sp>
      <p:pic>
        <p:nvPicPr>
          <p:cNvPr id="7170" name="Picture 2" descr="D:\Документы\Мои рисунки\pic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428868"/>
            <a:ext cx="2571768" cy="3771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7154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</a:t>
            </a:r>
          </a:p>
          <a:p>
            <a:pPr algn="ctr"/>
            <a:r>
              <a:rPr lang="ru-RU" sz="2400" dirty="0" smtClean="0"/>
              <a:t>	</a:t>
            </a: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Таким образом, в ДОУ созданы все необходимые условия для реализации программ дошкольного образования с приоритетным осуществлением деятельности по художественно-эстетическому  развитию детей .</a:t>
            </a:r>
          </a:p>
        </p:txBody>
      </p:sp>
      <p:pic>
        <p:nvPicPr>
          <p:cNvPr id="8194" name="Picture 2" descr="D:\Документы\Мои рисунки\935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4357694"/>
            <a:ext cx="1579558" cy="2256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Ольга\Рабочий стол\Фотографии детского сада\лицензирование\3\DSC036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344866" cy="2508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Ольга\Рабочий стол\Фотографии детского сада\лицензирование\3\DSC036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42852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Ольга\Рабочий стол\Фотографии детского сада\лицензирование\3\DSC036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143380"/>
            <a:ext cx="3286148" cy="2464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Documents and Settings\Ольга\Рабочий стол\Фотографии детского сада\лицензирование\3\DSC037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4071942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Documents and Settings\Ольга\Рабочий стол\Фотографии детского сада\лицензирование\3\DSC037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1428736"/>
            <a:ext cx="2786082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Ольга\Рабочий стол\Фотографии детского сада\лицензирование\3\DSC037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3487742" cy="2615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Ольга\Рабочий стол\Фотографии детского сада\лицензирование\3\DSC037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85728"/>
            <a:ext cx="3500462" cy="2625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Documents and Settings\Ольга\Рабочий стол\Фотографии детского сада\лицензирование\3\DSC037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000504"/>
            <a:ext cx="3500462" cy="2625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Documents and Settings\Ольга\Рабочий стол\Фотографии детского сада\лицензирование\3\DSC037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929066"/>
            <a:ext cx="3500462" cy="2625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Documents and Settings\Ольга\Рабочий стол\Фотографии детского сада\лицензирование\3\DSC037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2071678"/>
            <a:ext cx="3500462" cy="2625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400050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+mn-lt"/>
              </a:rPr>
              <a:t>	Проводятся занятия по обучению плаванию в бассейне, музыкальные занятия, физкультурные занятия, коррекционные логопедические занятия на логопедическом пункте с детьми старшей и подготовительных групп. 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	Содержание воспитания и образования реализуется комплексной Примерной образовательной программой 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«От рождения до школы» под ред. </a:t>
            </a:r>
            <a:r>
              <a:rPr lang="ru-RU" sz="2800" dirty="0" err="1" smtClean="0">
                <a:latin typeface="+mn-lt"/>
              </a:rPr>
              <a:t>Н.Е.Вераксы</a:t>
            </a:r>
            <a:r>
              <a:rPr lang="ru-RU" sz="2800" dirty="0" smtClean="0">
                <a:latin typeface="+mn-lt"/>
              </a:rPr>
              <a:t>, М.А.Васильевой, Т.С.Комаровой и методическими рекомендациями к ней.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/>
              <a:t>Каждая возрастная группа имеет свою рабочую программу.</a:t>
            </a:r>
            <a:endParaRPr lang="ru-RU" sz="2800" dirty="0"/>
          </a:p>
        </p:txBody>
      </p:sp>
      <p:pic>
        <p:nvPicPr>
          <p:cNvPr id="1026" name="Picture 2" descr="C:\Users\1\Desktop\Новая папка (3)\DSC04770.JPG"/>
          <p:cNvPicPr>
            <a:picLocks noChangeAspect="1" noChangeArrowheads="1"/>
          </p:cNvPicPr>
          <p:nvPr/>
        </p:nvPicPr>
        <p:blipFill>
          <a:blip r:embed="rId2" cstate="print"/>
          <a:srcRect l="2126" r="3544"/>
          <a:stretch>
            <a:fillRect/>
          </a:stretch>
        </p:blipFill>
        <p:spPr bwMode="auto">
          <a:xfrm>
            <a:off x="3419873" y="3905872"/>
            <a:ext cx="2016224" cy="285033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785950"/>
          </a:xfrm>
        </p:spPr>
        <p:txBody>
          <a:bodyPr>
            <a:noAutofit/>
          </a:bodyPr>
          <a:lstStyle/>
          <a:p>
            <a:r>
              <a:rPr lang="ru-RU" sz="4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Пустовит</a:t>
            </a: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Елена Александровна -</a:t>
            </a:r>
            <a:b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заведующая ДОУ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7504" y="2060848"/>
            <a:ext cx="4248472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Стаж управленческой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деятельностью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6 лет.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Квалификационная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категория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соответствие занимаемой должности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C:\Documents and Settings\Ученик\Local Settings\Temporary Internet Files\Content.IE5\P506G6TF\MCBS01143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214950"/>
            <a:ext cx="1357322" cy="1380134"/>
          </a:xfrm>
          <a:prstGeom prst="rect">
            <a:avLst/>
          </a:prstGeom>
          <a:noFill/>
        </p:spPr>
      </p:pic>
      <p:pic>
        <p:nvPicPr>
          <p:cNvPr id="4098" name="Picture 2" descr="C:\Users\1\Desktop\Новая папка (2)\DSC04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12776"/>
            <a:ext cx="3744416" cy="5193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1873</TotalTime>
  <Words>733</Words>
  <Application>Microsoft Office PowerPoint</Application>
  <PresentationFormat>Экран (4:3)</PresentationFormat>
  <Paragraphs>161</Paragraphs>
  <Slides>59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Тема Office</vt:lpstr>
      <vt:lpstr>Муниципальное бюджетное дошкольное образовательное учреждение детский сад  общеразвивающего вида с приоритетным осуществлением деятельности по художественно-эстетическому развитию детей «Золотой петушок»</vt:lpstr>
      <vt:lpstr> Детский сад был введён в эксплуатацию  в 1987 году.  В ДОУ функционируют 11 групп  с 1 до 7 лет.</vt:lpstr>
      <vt:lpstr>Слайд 3</vt:lpstr>
      <vt:lpstr> В детском саду имеются музыкальный и физкультурный залы, методический кабинет, плавательный бассейн, кабинет логопеда, кабинет медсестры и пищеблок.   </vt:lpstr>
      <vt:lpstr>Слайд 5</vt:lpstr>
      <vt:lpstr>Слайд 6</vt:lpstr>
      <vt:lpstr>Слайд 7</vt:lpstr>
      <vt:lpstr> Проводятся занятия по обучению плаванию в бассейне, музыкальные занятия, физкультурные занятия, коррекционные логопедические занятия на логопедическом пункте с детьми старшей и подготовительных групп.   Содержание воспитания и образования реализуется комплексной Примерной образовательной программой  «От рождения до школы» под ред. Н.Е.Вераксы, М.А.Васильевой, Т.С.Комаровой и методическими рекомендациями к ней. Каждая возрастная группа имеет свою рабочую программу.</vt:lpstr>
      <vt:lpstr>Пустовит Елена Александровна -  заведующая ДОУ   </vt:lpstr>
      <vt:lpstr>Точилова Светлана Габрафиковна, -  заместитель заведующей по воспитательной и методической работе   </vt:lpstr>
      <vt:lpstr>Улыбина Галина Васильевна -  заместитель заведующей по административно-хозяйственной работе   </vt:lpstr>
      <vt:lpstr>Бородина Надежда Васильевна -  медсестра, штатный работник  ГБУС СО «НТЦГБ»   </vt:lpstr>
      <vt:lpstr> Коллектив дошкольного образовательного учреждения стабильный, работоспособный, с хорошим творческим потенциалом.  Все они следуют главному принципу – педагог сам должен быть творческим человеком, чтобы научить творчеству ребёнка и создать соответствующую развивающую среду.  У нас работают разные педагоги и воспитатели: опытные и начинающие, но среди них нет равнодушных! </vt:lpstr>
      <vt:lpstr> Приоритетом детского сада является деятельность по художественно-эстетическому развитию детей.</vt:lpstr>
      <vt:lpstr> Основными задачами являются:  </vt:lpstr>
      <vt:lpstr>  В области художественно-эстетического воспитания мы опираемся, кроме комплексной программы, на парциальные программы:  </vt:lpstr>
      <vt:lpstr>Слайд 17</vt:lpstr>
      <vt:lpstr>Слайд 18</vt:lpstr>
      <vt:lpstr>Приобщение к прекрасному происходит через:</vt:lpstr>
      <vt:lpstr>Слайд 20</vt:lpstr>
      <vt:lpstr>Слайд 21</vt:lpstr>
      <vt:lpstr> Эстетическая среда немыслима без природного содержания, которое является важнейшим средством эколого-эстетического воспитания детей.  В природное содержание входит и участок детского сада, на котором растут деревья, кусты, трава, цветы. Всё это радует глаз, создаёт уют, красоту.  На участке весной создаются цветники, на которых педагоги с детьми выращивают различные цветы. Это также создаёт природную среду, обладающую эстетическими свойствами и качествами и приводит к пониманию зависимости красоты от труда людей.  Ребёнок, привыкший к красоте природы, не будет любить подделку, фальшь: бумажные цветы на тумбочке, грубые безвкусные картины. Это начало искреннего отношения к искусству. </vt:lpstr>
      <vt:lpstr>Слайд 23</vt:lpstr>
      <vt:lpstr>Слайд 24</vt:lpstr>
      <vt:lpstr>  Искусство – средство эстетического воспитания, основа художественного воспитания и развития ребёнка. Искусство окружает человека с момента рождения и вводит его в окружающий мир через систему художественных образов, произведений.  Произведения искусства несут радость познания, открытия, вызывают чувства наслаждения прекрасным.       В работе педагоги используют произведения таких авторов, как А.Барто, З.Александрова, И.Токмакова, К.Чуковский, С.Маршак, В.Бианки, М.Пришвин и др.  Рассматривают с детьми иллюстрации: Ю.Васнецова, Ю.Сутеева, Е.Чарушина, И.Билибина, И.Шишкина, И.Левитана и др.  </vt:lpstr>
      <vt:lpstr>Слайд 26</vt:lpstr>
      <vt:lpstr> В работе нашего ДОУ удивительно сочетаются традиция и инновация. Опираясь на народное творчество – декоративно-прикладное искусство, народные игры, песни, потешки, считалки, заклички, педагоги на своих занятиях помогают детям решать актуальные проблемы, справляться с непростыми жизненными ситуациями. Народные традиции выступают связующим звеном между культурой прошлого и современностью.  Учитывая особенности искусства, мы используем интегрированный подход к изучению искусства дошкольниками. Развитие детей на интегрированных занятиях проводится через речевую, музыкальную, изобразительную и двигательную деятельность. Осуществляя знакомство детей с каждым видом искусства мы одновременно раскрываем их взаимосвязь и взаимодействие.   Педагоги совместно со специалистами провели ряд таких занятий, например: интегрированный цикл занятий на тему «Времена года», «Весёлые фантазёры», «Уральские росписи», «Из-за леса, из-за гор…», «Город, в котором  я живу» и др.</vt:lpstr>
      <vt:lpstr>Фрагменты  интегрированных занятий:</vt:lpstr>
      <vt:lpstr>Слайд 29</vt:lpstr>
      <vt:lpstr>Слайд 30</vt:lpstr>
      <vt:lpstr> В художественном воспитании большое место занимает и собственное творчество детей: их рисунки, лепка, постройки, их рассказы, сказки, песенки, игры. Для его развития педагоги помогают детям получать разнообразные впечатления об окружающей жизни, природе, знакомят их с произведениями искусства, дают знания о предметах и явлениях, помогают овладеть навыками и умениями и освоить способы деятельности. Самый распространённый вид детского творчества – это рисование. Рисование для малыша – второй его язык, и часто более богатый и ясный, чем язык звуковой.  Рисунок – та область детского творчества, на которой мы, взрослые, учимся понимать ребёнка. Своими работами дети вместе с педагогами украшают зал для проведения праздников, досугов, создают элементы декораций и детали костюмов для игр – драматизаций и инсценировок, оформляют выставки детского творчества.</vt:lpstr>
      <vt:lpstr>Слайд 32</vt:lpstr>
      <vt:lpstr>Слайд 33</vt:lpstr>
      <vt:lpstr> Для реализации выбранного приоритета в детском саду для детей созданы необходимые условия: имеется музыкальный зал, где проводятся праздники, досуги, посиделки.  В группах имеются музыкальные и книжные уголки, уголок природы, изоуголки и уголки творчества.  Особо хочется отметить театральные зоны. В них имеется всё необходимое для театрализованной деятельности и игр: декорации для настольного театра, различные куклы для театров и всевозможные игры для театров.  Почти все имеющиеся пособия сделаны руками педагогов и соответствуют предъявленным к ним требованиям.</vt:lpstr>
      <vt:lpstr>Слайд 35</vt:lpstr>
      <vt:lpstr> Детский сад является не только учреждением, реализующим образовательные услуги, осуществляющим процессы воспитания, развития и обучения детей, но и культурно-развивающим и досуговым центром для детей дошкольного возраста.  Согласно программы, мы проводим с детьми все виды культурно-досуговой деятельности: отдых, развлечения, праздники, самообразование и творчество.  В нашем ДОУ культурно-досуговая деятельность детей стала постоянной заботой взрослых – работников детского сада и родителей.</vt:lpstr>
      <vt:lpstr>Слайд 37</vt:lpstr>
      <vt:lpstr> Для сохранения и укрепления физического и психического развития детей в нашем ДОУ проводится следующая система физкультурно-оздоровительных мероприятий:</vt:lpstr>
      <vt:lpstr>Слайд 39</vt:lpstr>
      <vt:lpstr>Слайд 40</vt:lpstr>
      <vt:lpstr>Слайд 41</vt:lpstr>
      <vt:lpstr>    </vt:lpstr>
      <vt:lpstr>Слайд 43</vt:lpstr>
      <vt:lpstr>В детском саду проводятся следующие закаливающие мероприятия:</vt:lpstr>
      <vt:lpstr>Слайд 45</vt:lpstr>
      <vt:lpstr>Формы и виды работы с семьёй:</vt:lpstr>
      <vt:lpstr>Слайд 47</vt:lpstr>
      <vt:lpstr>Формы и виды работы с семьёй:</vt:lpstr>
      <vt:lpstr>Слайд 49</vt:lpstr>
      <vt:lpstr>Слайд 50</vt:lpstr>
      <vt:lpstr>Формы и виды работы с семьёй: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</vt:vector>
  </TitlesOfParts>
  <Company>МОУ СОШ №1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комп</cp:lastModifiedBy>
  <cp:revision>174</cp:revision>
  <dcterms:created xsi:type="dcterms:W3CDTF">2008-04-23T07:15:00Z</dcterms:created>
  <dcterms:modified xsi:type="dcterms:W3CDTF">2015-12-19T15:44:48Z</dcterms:modified>
</cp:coreProperties>
</file>